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7" r:id="rId4"/>
    <p:sldId id="265" r:id="rId5"/>
    <p:sldId id="266" r:id="rId6"/>
    <p:sldId id="269" r:id="rId7"/>
    <p:sldId id="270" r:id="rId8"/>
    <p:sldId id="271" r:id="rId9"/>
    <p:sldId id="272" r:id="rId10"/>
    <p:sldId id="273" r:id="rId11"/>
    <p:sldId id="259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66FF"/>
    <a:srgbClr val="33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4E0CB-61DC-EB30-B6DC-CA28CF552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BCB3D9-3A3B-3E45-89F8-46B5843470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9AFBB2-30B0-4445-8AFC-D4BB2B627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2F60BB-646E-3DAA-460A-0B9F0DCB0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B748FC-C0C2-F252-C2F2-66D5834A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89530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7C58E-8F13-9693-9FE6-16723488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BB1B97-6A4A-F967-F1C2-C7923938D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702E97-E7AC-EEDE-F571-3092D883F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B614B3-9696-E1C2-DE82-BAA04729D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41C4C0-B424-C03A-1280-0D2E0B97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741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9F0800-B443-CF37-542E-EE393227E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894F944-E794-0E51-3E07-625C6DA76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0B24CB-1A07-4A3E-9FEF-E26C9231C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10E682-08EF-14F5-78F5-57474CB4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D980EC-B6AE-1218-7072-60090B886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927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D73C69-DAF7-660D-26DB-585969C57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D25EF-1541-50DA-3484-DB7F04CD8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FB05EA-7B35-8306-2A0B-EA656D974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8775A1-B8FA-285E-7AEB-192A3AFB0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5EE490-BC7A-5418-3C73-79B4AC78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5022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FD699-FC58-0A71-865F-0523022EF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6AC145-C1F9-33C0-73B6-A4219759A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F56EF-ADF9-BC68-E589-608210332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5492B4-21A4-9F66-E762-06E72796D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8F25D-49C0-F86E-3DBE-00CCD41ED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6066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552F3B-90E4-7968-2426-710A9FF68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ADA121-B1E0-118E-5AFB-B95ACC175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D109CFE-42D8-E681-92DF-6E8CB3AFD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8A03F6-E4F2-D535-62A1-7E0997960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D2474D-CC95-8737-45F9-C612A4D87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665363-06B0-4BB3-3C4B-552D8E2D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7985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D403A-FC9C-AB22-5631-67FA35CC8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C38264-F32A-B630-98A5-80DDBBA24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02A1D6-138E-53DC-D7CE-31438CEC7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69A175-CC8D-2840-2313-929C69BE4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70F4B1C-AB7E-3955-5999-3FE5345091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6DA459D-7772-7A55-F70B-EF8A3D7A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FD18F59-EA0C-AE83-AC90-12D6F1E1D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CF297C1-F000-1CEE-AF27-D9F449EAF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3072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0C759-E9DD-9A4E-C978-BBC1CE2F2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CDF0F6-0988-1CBD-A8FA-AE12A678B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4F20CB-A396-F8ED-64DB-400B7B4B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E88257D-9686-F947-1C1E-B347F1A5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9181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64D7D9-83A7-10CE-CD4A-E6EE2564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E559F3-3715-B0A8-7D84-509BFA506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DCB36E-9F4D-AFBD-7B14-F4D98FC5D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1808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58C49A-1002-0D4B-2EB5-A709917C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76AD09-E642-BAA2-B5ED-F6BCB53A9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DAEC08-20CD-73F7-ABF2-BA9A77E28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B044B8-5264-5386-A885-9A9B6129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B6EC7F-9C0A-E5CA-2FEF-DCC1111F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15EA37-6302-84D8-EE6D-64D30C9C9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8275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C00E70-37F7-962C-6074-FD1C5A1BF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F6636FB-2434-BF9A-DD8E-7166E9FC28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AC9CDAA-4254-2189-7D73-ED286D13E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168636-4AB1-901D-BF86-028609B60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C3B0F7-D753-1D45-3F73-DB5E00614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4AA559-DCF1-4CB0-C883-3ABD91B6C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8610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323C42-3A82-5059-247B-8B3B964C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82DD02-46FE-0ABB-F9F5-9E44D87F1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A95419-1812-FA05-7102-FE19B7CC8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B00B6-243B-4D7B-97A2-806E580BFF4A}" type="datetimeFigureOut">
              <a:rPr lang="es-CL" smtClean="0"/>
              <a:t>30-05-2025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A79A91-1064-578F-3471-382301434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9AF62A-5435-96BF-DC47-87E5EA0B3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FB87F9-D52F-4630-BCC1-E47BF668BB4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263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86493-1BFC-7A39-7AFA-E276F29AC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7043" y="4743450"/>
            <a:ext cx="8779328" cy="52387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002060"/>
                </a:solidFill>
              </a:rPr>
              <a:t>PROPUESTA PLAN DE HUMANIZACIÓN</a:t>
            </a:r>
            <a:br>
              <a:rPr lang="es-ES" dirty="0">
                <a:solidFill>
                  <a:srgbClr val="002060"/>
                </a:solidFill>
              </a:rPr>
            </a:br>
            <a:r>
              <a:rPr lang="es-ES" dirty="0" smtClean="0">
                <a:solidFill>
                  <a:srgbClr val="002060"/>
                </a:solidFill>
              </a:rPr>
              <a:t>“HOSPITALARIA”</a:t>
            </a:r>
            <a:r>
              <a:rPr lang="es-ES" dirty="0">
                <a:solidFill>
                  <a:srgbClr val="002060"/>
                </a:solidFill>
              </a:rPr>
              <a:t/>
            </a:r>
            <a:br>
              <a:rPr lang="es-ES" dirty="0">
                <a:solidFill>
                  <a:srgbClr val="002060"/>
                </a:solidFill>
              </a:rPr>
            </a:br>
            <a:r>
              <a:rPr lang="es-ES" dirty="0">
                <a:solidFill>
                  <a:srgbClr val="002060"/>
                </a:solidFill>
              </a:rPr>
              <a:t/>
            </a:r>
            <a:br>
              <a:rPr lang="es-ES" dirty="0">
                <a:solidFill>
                  <a:srgbClr val="002060"/>
                </a:solidFill>
              </a:rPr>
            </a:b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72575E-D6DE-2C53-A5F2-5BECD3C59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4707" y="4189867"/>
            <a:ext cx="9144000" cy="1655762"/>
          </a:xfrm>
        </p:spPr>
        <p:txBody>
          <a:bodyPr/>
          <a:lstStyle/>
          <a:p>
            <a:r>
              <a:rPr lang="es-ES" dirty="0">
                <a:solidFill>
                  <a:srgbClr val="002060"/>
                </a:solidFill>
                <a:latin typeface="Georgia" panose="02040502050405020303" pitchFamily="18" charset="0"/>
              </a:rPr>
              <a:t>Red de Humanización en Salud Chile </a:t>
            </a:r>
            <a:endParaRPr lang="es-CL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6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408214"/>
            <a:ext cx="10515600" cy="5768749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FASE 1: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Presentación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Equipo Directivo local apoyado, si se estima necesario, por integrantes de la RED.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Conformación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Comité Humanización.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Capacitación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a Equipos Directivos de los distintos establecimientos de salud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Definición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del equipo de humanización local. </a:t>
            </a:r>
          </a:p>
          <a:p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FASE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2: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Diagnósticos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locales participativos.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Elaboración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un plan trianual de Humanización del centro de salud.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Capacitación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en el enfoque de humanización de la salud a los trabajadores y funcionarios de todos los estamentos.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- Implementación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Plan Humanización del primer año. 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30050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22289" y="177579"/>
            <a:ext cx="10515600" cy="1325563"/>
          </a:xfrm>
        </p:spPr>
        <p:txBody>
          <a:bodyPr/>
          <a:lstStyle/>
          <a:p>
            <a:r>
              <a:rPr lang="es-ES" dirty="0" smtClean="0">
                <a:solidFill>
                  <a:schemeClr val="bg1"/>
                </a:solidFill>
              </a:rPr>
              <a:t>¿Qué nos moviliza?</a:t>
            </a:r>
            <a:endParaRPr lang="es-CL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3811840"/>
            <a:ext cx="4567328" cy="304640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" y="1229884"/>
            <a:ext cx="4458524" cy="269668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266" y="4453894"/>
            <a:ext cx="4425475" cy="237566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657" y="1229636"/>
            <a:ext cx="4504620" cy="299762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764" y="4440118"/>
            <a:ext cx="3627681" cy="239200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708" y="1229884"/>
            <a:ext cx="4581186" cy="3224010"/>
          </a:xfrm>
          <a:prstGeom prst="rect">
            <a:avLst/>
          </a:prstGeom>
        </p:spPr>
      </p:pic>
      <p:pic>
        <p:nvPicPr>
          <p:cNvPr id="14" name="Marcador de contenido 13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7465506" y="2995289"/>
            <a:ext cx="2338006" cy="249148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03513" y="4155699"/>
            <a:ext cx="2388486" cy="270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77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9DDFF-A962-F229-5117-5B7AF5EE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93675"/>
            <a:ext cx="10515600" cy="1325563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Georgia" panose="02040502050405020303" pitchFamily="18" charset="0"/>
              </a:rPr>
              <a:t>P.E. 05-06-Enero 2024</a:t>
            </a:r>
            <a:endParaRPr lang="es-CL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B5AA7B-A67F-193E-EA66-1C39A482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2136" y="1363436"/>
            <a:ext cx="6402485" cy="5331278"/>
          </a:xfrm>
        </p:spPr>
        <p:txBody>
          <a:bodyPr>
            <a:normAutofit/>
          </a:bodyPr>
          <a:lstStyle/>
          <a:p>
            <a:pPr algn="just"/>
            <a:r>
              <a:rPr lang="es-ES" sz="2400" dirty="0">
                <a:solidFill>
                  <a:srgbClr val="002060"/>
                </a:solidFill>
                <a:latin typeface="Georgia" panose="02040502050405020303" pitchFamily="18" charset="0"/>
              </a:rPr>
              <a:t>Somos una red de entidades público privadas y de la sociedad civil, sin fines de lucro, de composición transversal y multiprofesional, comprometidas hacia un modelo de atención que promueva contextos humanizados donde las </a:t>
            </a:r>
            <a:r>
              <a:rPr lang="es-ES" sz="2400" dirty="0">
                <a:solidFill>
                  <a:srgbClr val="FF3399"/>
                </a:solidFill>
                <a:latin typeface="Georgia" panose="02040502050405020303" pitchFamily="18" charset="0"/>
              </a:rPr>
              <a:t>personas</a:t>
            </a:r>
            <a:r>
              <a:rPr lang="es-ES" sz="2400" dirty="0">
                <a:solidFill>
                  <a:srgbClr val="002060"/>
                </a:solidFill>
                <a:latin typeface="Georgia" panose="02040502050405020303" pitchFamily="18" charset="0"/>
              </a:rPr>
              <a:t> sean el </a:t>
            </a:r>
            <a:r>
              <a:rPr lang="es-ES" sz="2400" dirty="0">
                <a:solidFill>
                  <a:srgbClr val="FF3399"/>
                </a:solidFill>
                <a:latin typeface="Georgia" panose="02040502050405020303" pitchFamily="18" charset="0"/>
              </a:rPr>
              <a:t>centro de la gestión </a:t>
            </a:r>
            <a:r>
              <a:rPr lang="es-ES" sz="2400" dirty="0">
                <a:solidFill>
                  <a:srgbClr val="002060"/>
                </a:solidFill>
                <a:latin typeface="Georgia" panose="02040502050405020303" pitchFamily="18" charset="0"/>
              </a:rPr>
              <a:t>de la salud, en una política transversal </a:t>
            </a:r>
            <a:r>
              <a:rPr lang="es-ES" sz="2400" dirty="0">
                <a:solidFill>
                  <a:srgbClr val="FF3399"/>
                </a:solidFill>
                <a:latin typeface="Georgia" panose="02040502050405020303" pitchFamily="18" charset="0"/>
              </a:rPr>
              <a:t>desde la academia a la práctica clínica</a:t>
            </a:r>
            <a:r>
              <a:rPr lang="es-ES" sz="2400" dirty="0">
                <a:solidFill>
                  <a:srgbClr val="002060"/>
                </a:solidFill>
                <a:latin typeface="Georgia" panose="02040502050405020303" pitchFamily="18" charset="0"/>
              </a:rPr>
              <a:t> en todas sus dimensiones</a:t>
            </a:r>
            <a:r>
              <a:rPr lang="es-ES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 algn="just">
              <a:buNone/>
            </a:pPr>
            <a:endParaRPr lang="es-ES" sz="2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es-ES" sz="2400" dirty="0">
                <a:solidFill>
                  <a:srgbClr val="002060"/>
                </a:solidFill>
                <a:latin typeface="Georgia" panose="02040502050405020303" pitchFamily="18" charset="0"/>
              </a:rPr>
              <a:t>Ser referente en la promoción de la cultura de humanización en </a:t>
            </a:r>
            <a:r>
              <a:rPr lang="es-ES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salud</a:t>
            </a:r>
            <a:r>
              <a:rPr lang="es-ES" sz="2400" dirty="0">
                <a:solidFill>
                  <a:srgbClr val="002060"/>
                </a:solidFill>
                <a:latin typeface="Georgia" panose="02040502050405020303" pitchFamily="18" charset="0"/>
              </a:rPr>
              <a:t>, </a:t>
            </a:r>
            <a:r>
              <a:rPr lang="es-ES" sz="2400" dirty="0">
                <a:solidFill>
                  <a:srgbClr val="FF3399"/>
                </a:solidFill>
                <a:latin typeface="Georgia" panose="02040502050405020303" pitchFamily="18" charset="0"/>
              </a:rPr>
              <a:t>impulsando iniciativas que contribuyan al cambio</a:t>
            </a:r>
            <a:r>
              <a:rPr lang="es-ES" sz="2400" dirty="0">
                <a:solidFill>
                  <a:srgbClr val="002060"/>
                </a:solidFill>
                <a:latin typeface="Georgia" panose="02040502050405020303" pitchFamily="18" charset="0"/>
              </a:rPr>
              <a:t> hacia un modelo de atención humanizada y centrada en las personas.</a:t>
            </a:r>
          </a:p>
          <a:p>
            <a:pPr algn="just"/>
            <a:endParaRPr lang="es-CL" sz="2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3" y="1788461"/>
            <a:ext cx="2404529" cy="18010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371" y="4648880"/>
            <a:ext cx="2920503" cy="204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832336"/>
              </p:ext>
            </p:extLst>
          </p:nvPr>
        </p:nvGraphicFramePr>
        <p:xfrm>
          <a:off x="277585" y="576489"/>
          <a:ext cx="11715750" cy="595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065">
                  <a:extLst>
                    <a:ext uri="{9D8B030D-6E8A-4147-A177-3AD203B41FA5}">
                      <a16:colId xmlns:a16="http://schemas.microsoft.com/office/drawing/2014/main" val="213603737"/>
                    </a:ext>
                  </a:extLst>
                </a:gridCol>
                <a:gridCol w="9078685">
                  <a:extLst>
                    <a:ext uri="{9D8B030D-6E8A-4147-A177-3AD203B41FA5}">
                      <a16:colId xmlns:a16="http://schemas.microsoft.com/office/drawing/2014/main" val="10746813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800" b="0" dirty="0" smtClean="0">
                          <a:latin typeface="Georgia" panose="02040502050405020303" pitchFamily="18" charset="0"/>
                        </a:rPr>
                        <a:t>VALOR</a:t>
                      </a:r>
                      <a:endParaRPr lang="es-CL" sz="1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dirty="0" smtClean="0">
                          <a:latin typeface="Georgia" panose="02040502050405020303" pitchFamily="18" charset="0"/>
                        </a:rPr>
                        <a:t>DEFINICIÓN</a:t>
                      </a:r>
                      <a:r>
                        <a:rPr lang="es-ES" sz="1800" b="0" baseline="0" dirty="0" smtClean="0">
                          <a:latin typeface="Georgia" panose="02040502050405020303" pitchFamily="18" charset="0"/>
                        </a:rPr>
                        <a:t> CORPORATIVA</a:t>
                      </a:r>
                      <a:endParaRPr lang="es-CL" sz="1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548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400" b="1" cap="none" spc="0" dirty="0" smtClean="0">
                          <a:solidFill>
                            <a:srgbClr val="3366FF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Respeto</a:t>
                      </a:r>
                      <a:endParaRPr lang="es-CL" sz="2400" b="1" cap="none" spc="0" dirty="0">
                        <a:solidFill>
                          <a:srgbClr val="3366FF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05" marR="90754" marT="19087" marB="143153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b="0" cap="none" spc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“</a:t>
                      </a:r>
                      <a:r>
                        <a:rPr lang="es-ES" sz="1800" b="0" cap="none" spc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Considerar a las personas, reconociendo sus necesidades, cualidades personales y derechos en un marcho de equidad.</a:t>
                      </a:r>
                      <a:endParaRPr lang="es-ES" sz="1800" b="0" cap="none" spc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6805" marR="90754" marT="19087" marB="143153" anchor="b"/>
                </a:tc>
                <a:extLst>
                  <a:ext uri="{0D108BD9-81ED-4DB2-BD59-A6C34878D82A}">
                    <a16:rowId xmlns:a16="http://schemas.microsoft.com/office/drawing/2014/main" val="3390970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2400" b="1" dirty="0" smtClean="0">
                          <a:solidFill>
                            <a:srgbClr val="FF66FF"/>
                          </a:solidFill>
                          <a:effectLst/>
                          <a:latin typeface="Georgia" panose="02040502050405020303" pitchFamily="18" charset="0"/>
                        </a:rPr>
                        <a:t>Calidez</a:t>
                      </a:r>
                      <a:endParaRPr lang="es-CL" sz="2400" b="1" dirty="0">
                        <a:solidFill>
                          <a:srgbClr val="FF66FF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590" marR="765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b="0" dirty="0">
                          <a:effectLst/>
                          <a:latin typeface="Georgia" panose="02040502050405020303" pitchFamily="18" charset="0"/>
                        </a:rPr>
                        <a:t>Capacidad de establecer una relación y vínculo a través de comportamientos verbales y no verbales, trato cariñoso, acogedor e inclusivo que genera una experiencia agradable y significativa para los involucrados,</a:t>
                      </a:r>
                      <a:endParaRPr lang="es-CL" sz="1800" b="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590" marR="76590" marT="0" marB="0"/>
                </a:tc>
                <a:extLst>
                  <a:ext uri="{0D108BD9-81ED-4DB2-BD59-A6C34878D82A}">
                    <a16:rowId xmlns:a16="http://schemas.microsoft.com/office/drawing/2014/main" val="1995250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2400" b="1" cap="none" spc="0" dirty="0" smtClean="0">
                          <a:solidFill>
                            <a:srgbClr val="33CC33"/>
                          </a:solidFill>
                          <a:effectLst/>
                          <a:latin typeface="Georgia" panose="02040502050405020303" pitchFamily="18" charset="0"/>
                        </a:rPr>
                        <a:t>Coherencia</a:t>
                      </a:r>
                      <a:endParaRPr lang="es-CL" sz="2400" b="1" cap="none" spc="0" dirty="0">
                        <a:solidFill>
                          <a:srgbClr val="33CC33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0" marR="91050" marT="12140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b="0" cap="none" spc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Actuar en consecuencia con los valores de la red, con compromiso y responsabilidad entre lo que sentimos, pensamos y hacemos.</a:t>
                      </a:r>
                      <a:endParaRPr lang="es-CL" sz="1800" b="0" cap="none" spc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0" marR="91050" marT="121400" marB="0"/>
                </a:tc>
                <a:extLst>
                  <a:ext uri="{0D108BD9-81ED-4DB2-BD59-A6C34878D82A}">
                    <a16:rowId xmlns:a16="http://schemas.microsoft.com/office/drawing/2014/main" val="1095078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2400" b="1" dirty="0" smtClean="0">
                          <a:solidFill>
                            <a:srgbClr val="7030A0"/>
                          </a:solidFill>
                          <a:effectLst/>
                          <a:latin typeface="Georgia" panose="02040502050405020303" pitchFamily="18" charset="0"/>
                        </a:rPr>
                        <a:t>Compasión</a:t>
                      </a:r>
                      <a:endParaRPr lang="es-CL" sz="2400" b="1" dirty="0">
                        <a:solidFill>
                          <a:srgbClr val="7030A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618" marR="876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b="0" dirty="0">
                          <a:effectLst/>
                          <a:latin typeface="Georgia" panose="02040502050405020303" pitchFamily="18" charset="0"/>
                        </a:rPr>
                        <a:t>Entendemos por compasión el actuar permanente ante la motivación y una mentalidad social de cuidarse y cuidar a los demás que poder fluir en tres direcciones: por nosotros mismos, por los demás o recibir compasión de los demás.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b="0" dirty="0">
                          <a:effectLst/>
                          <a:latin typeface="Georgia" panose="02040502050405020303" pitchFamily="18" charset="0"/>
                        </a:rPr>
                        <a:t>Como tal, se reconoce la importancia de sus cuatro componentes: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es-CL" sz="1800" b="0" dirty="0">
                          <a:effectLst/>
                          <a:latin typeface="Georgia" panose="02040502050405020303" pitchFamily="18" charset="0"/>
                        </a:rPr>
                        <a:t>Conciencia del sufrimiento (cognitivo y empática)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es-CL" sz="1800" b="0" dirty="0">
                          <a:effectLst/>
                          <a:latin typeface="Georgia" panose="02040502050405020303" pitchFamily="18" charset="0"/>
                        </a:rPr>
                        <a:t>Preocupación empática con la experiencia personal que provoca el sufrimiento (componente afectivo)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es-CL" sz="1800" b="0" dirty="0">
                          <a:effectLst/>
                          <a:latin typeface="Georgia" panose="02040502050405020303" pitchFamily="18" charset="0"/>
                        </a:rPr>
                        <a:t>El deseo de ver el alivio del sufrimiento (intención)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L" sz="1800" b="0" dirty="0">
                          <a:effectLst/>
                          <a:latin typeface="Georgia" panose="02040502050405020303" pitchFamily="18" charset="0"/>
                        </a:rPr>
                        <a:t>La disposición a ayudar para aliviar el sufrimiento (motivación).</a:t>
                      </a:r>
                      <a:endParaRPr lang="es-CL" sz="1800" b="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618" marR="87618" marT="0" marB="0"/>
                </a:tc>
                <a:extLst>
                  <a:ext uri="{0D108BD9-81ED-4DB2-BD59-A6C34878D82A}">
                    <a16:rowId xmlns:a16="http://schemas.microsoft.com/office/drawing/2014/main" val="210519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56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894796"/>
              </p:ext>
            </p:extLst>
          </p:nvPr>
        </p:nvGraphicFramePr>
        <p:xfrm>
          <a:off x="1240972" y="1853293"/>
          <a:ext cx="8490856" cy="3942783"/>
        </p:xfrm>
        <a:graphic>
          <a:graphicData uri="http://schemas.openxmlformats.org/drawingml/2006/table">
            <a:tbl>
              <a:tblPr/>
              <a:tblGrid>
                <a:gridCol w="3124808">
                  <a:extLst>
                    <a:ext uri="{9D8B030D-6E8A-4147-A177-3AD203B41FA5}">
                      <a16:colId xmlns:a16="http://schemas.microsoft.com/office/drawing/2014/main" val="295249016"/>
                    </a:ext>
                  </a:extLst>
                </a:gridCol>
                <a:gridCol w="1806389">
                  <a:extLst>
                    <a:ext uri="{9D8B030D-6E8A-4147-A177-3AD203B41FA5}">
                      <a16:colId xmlns:a16="http://schemas.microsoft.com/office/drawing/2014/main" val="2660929130"/>
                    </a:ext>
                  </a:extLst>
                </a:gridCol>
                <a:gridCol w="3559659">
                  <a:extLst>
                    <a:ext uri="{9D8B030D-6E8A-4147-A177-3AD203B41FA5}">
                      <a16:colId xmlns:a16="http://schemas.microsoft.com/office/drawing/2014/main" val="174406013"/>
                    </a:ext>
                  </a:extLst>
                </a:gridCol>
              </a:tblGrid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XV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Arica y Parinacota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533113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Tarapacá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171637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ZONA </a:t>
                      </a: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NORTE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II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Antofagasta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048110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III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Atacama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800987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IV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Coquimbo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661178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V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Valparaíso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036466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ZONA </a:t>
                      </a: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CENTRAL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XIII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Metropolitana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146146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VI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Del Libertador General Bernardo O’Higgins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937231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VII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Maule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216633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XVI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Ñuble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090145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ZONA CENTRO</a:t>
                      </a:r>
                      <a:r>
                        <a:rPr lang="es-CL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SUR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VIII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Bío</a:t>
                      </a:r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s-CL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Bío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961650"/>
                  </a:ext>
                </a:extLst>
              </a:tr>
              <a:tr h="245894"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IX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Araucanía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641120"/>
                  </a:ext>
                </a:extLst>
              </a:tr>
              <a:tr h="245894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ZONA </a:t>
                      </a:r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SUR </a:t>
                      </a:r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AUSTRAL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</a:t>
                      </a:r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XIV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Los</a:t>
                      </a:r>
                      <a:r>
                        <a:rPr lang="es-CL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Ríos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66539"/>
                  </a:ext>
                </a:extLst>
              </a:tr>
              <a:tr h="24589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XI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Los</a:t>
                      </a:r>
                      <a:r>
                        <a:rPr lang="es-CL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Lagos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953001"/>
                  </a:ext>
                </a:extLst>
              </a:tr>
              <a:tr h="24589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XII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Aysén</a:t>
                      </a:r>
                      <a:r>
                        <a:rPr lang="es-CL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del Gral. Carlos Ibáñez del Campo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104774"/>
                  </a:ext>
                </a:extLst>
              </a:tr>
              <a:tr h="25437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REGION XIV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Magallanes y Antártica Chilena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914040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10" y="1272367"/>
            <a:ext cx="994362" cy="49250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507" y="124165"/>
            <a:ext cx="2919854" cy="294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3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  <a:latin typeface="Georgia" panose="02040502050405020303" pitchFamily="18" charset="0"/>
              </a:rPr>
              <a:t>Documento Propuesta</a:t>
            </a:r>
            <a:endParaRPr lang="es-CL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CL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Introducción a la Humanización</a:t>
            </a:r>
          </a:p>
          <a:p>
            <a:r>
              <a:rPr lang="es-CL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Contextualización en ámbito local</a:t>
            </a:r>
          </a:p>
          <a:p>
            <a:r>
              <a:rPr lang="es-CL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Equipo Asesor MINSAL </a:t>
            </a: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Normativas y Lineamientos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Estrategia Nacional de Salud (ENS)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2021-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2030. 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2.    Estrategia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Cuidado Integral Centrado en las Personas (ECICEP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)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3.    Ley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Nº 20.584 de Derechos y Deberes del Paciente,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1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octubre de 2012, establece los derechos y deberes de las personas en relación con su atención de salud, tanto en el sector público como en el privado. Esta ley busca garantizar el respeto a la dignidad, la autonomía y la participación activa de los pacientes en su proceso de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atención…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… </a:t>
            </a:r>
            <a:r>
              <a:rPr lang="es-ES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Mila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, Dominga, Karin, Atención Preferente, TEA, Ricarte Soto… 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endParaRPr lang="es-CL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902" y="1396092"/>
            <a:ext cx="3482554" cy="20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14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2060"/>
                </a:solidFill>
                <a:latin typeface="Georgia" panose="02040502050405020303" pitchFamily="18" charset="0"/>
              </a:rPr>
              <a:t>¿</a:t>
            </a:r>
            <a:r>
              <a:rPr lang="es-ES" dirty="0" smtClean="0">
                <a:solidFill>
                  <a:srgbClr val="002060"/>
                </a:solidFill>
                <a:latin typeface="Georgia" panose="02040502050405020303" pitchFamily="18" charset="0"/>
              </a:rPr>
              <a:t>Por qué y para qué?</a:t>
            </a:r>
            <a:endParaRPr lang="es-CL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580697"/>
            <a:ext cx="10515600" cy="4351338"/>
          </a:xfrm>
        </p:spPr>
        <p:txBody>
          <a:bodyPr/>
          <a:lstStyle/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Mejorar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la experiencia de las personas  y sus familias en los procesos de atención de salud.</a:t>
            </a: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Aumentar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la motivación y satisfacción laboral del equipo de salud.</a:t>
            </a: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Facilitar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la articulación de los distintos lineamientos, protocolos y normativas emanadas desde el nivel central.</a:t>
            </a: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P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romover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la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participación activa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la comunidad en los procesos de atención de salud.</a:t>
            </a:r>
          </a:p>
          <a:p>
            <a:endParaRPr lang="es-C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436" y="4841423"/>
            <a:ext cx="2872468" cy="191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21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Propuesta: Plan </a:t>
            </a:r>
            <a:r>
              <a:rPr lang="es-ES" sz="3200" dirty="0">
                <a:solidFill>
                  <a:srgbClr val="002060"/>
                </a:solidFill>
                <a:latin typeface="Georgia" panose="02040502050405020303" pitchFamily="18" charset="0"/>
              </a:rPr>
              <a:t>de Humanización para 2025 </a:t>
            </a:r>
            <a:r>
              <a:rPr lang="es-ES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2027</a:t>
            </a:r>
            <a:br>
              <a:rPr lang="es-ES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es-ES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áreas Transversales para elaboración</a:t>
            </a:r>
            <a:endParaRPr lang="es-CL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371364" cy="435133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Á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REA ORGANIZACIONAL: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Cultura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humanización y Liderazgo</a:t>
            </a:r>
          </a:p>
          <a:p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Á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REA ASISTENCIAL: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Proceso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atención integral centrado en la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persona, </a:t>
            </a:r>
            <a:r>
              <a:rPr lang="es-ES" b="1" dirty="0" smtClean="0">
                <a:solidFill>
                  <a:srgbClr val="FF66FF"/>
                </a:solidFill>
                <a:latin typeface="Baskerville Old Face" panose="02020602080505020303" pitchFamily="18" charset="0"/>
              </a:rPr>
              <a:t>cálida y compasiva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…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que aporte resultados tangibles para la persona que requiere la atención y su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familia/cuidador.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Á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REA ESTRUCTURAL: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Infraestructura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,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recursos, innovación 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y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tecnología</a:t>
            </a:r>
          </a:p>
          <a:p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ÁREA RELACIONAL: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Escucha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, comunicación,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participación, decisiones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compartidas y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corresponsabilidad.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79080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  <a:latin typeface="Georgia" panose="02040502050405020303" pitchFamily="18" charset="0"/>
              </a:rPr>
              <a:t>Propone 10 líneas de trabajo</a:t>
            </a:r>
            <a:endParaRPr lang="es-CL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1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.	Implementar en forma progresiva la </a:t>
            </a:r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atención 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personalizada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2.	Promover en la institución el </a:t>
            </a:r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trato digno y humanizado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al paciente y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familia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3.	Impulsar la entrega de información y toma de </a:t>
            </a:r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decisiones 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compartidas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4.	Avanzar en el proceso para asegurar </a:t>
            </a:r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muerte digna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pacientes y elaboración positiva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del 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duelo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5.	Implementar estrategias para responder al derecho de 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acompañamiento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6.	</a:t>
            </a:r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Desarrollar competencias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humanísticas y relacionales en los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funcionarios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7.	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Promover el 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cuidado de los funcionarios 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establecimiento</a:t>
            </a: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8.	Humanizar los </a:t>
            </a:r>
            <a:r>
              <a:rPr lang="es-ES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espacios físicos</a:t>
            </a:r>
            <a:endParaRPr lang="es-ES" dirty="0" smtClean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9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.	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Fortalecer las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prácticas de </a:t>
            </a:r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Medicina integrativa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, tradicional y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 complementaria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10.	Impulsar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la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vinculación y participación de la </a:t>
            </a:r>
            <a:r>
              <a:rPr lang="es-ES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comunidad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 en torno a la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humanización</a:t>
            </a:r>
            <a:endParaRPr lang="es-ES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endParaRPr lang="es-CL" dirty="0"/>
          </a:p>
        </p:txBody>
      </p:sp>
      <p:sp>
        <p:nvSpPr>
          <p:cNvPr id="4" name="Estrella de 5 puntas 3"/>
          <p:cNvSpPr/>
          <p:nvPr/>
        </p:nvSpPr>
        <p:spPr>
          <a:xfrm>
            <a:off x="9829799" y="3731078"/>
            <a:ext cx="465364" cy="41637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3359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  <a:latin typeface="Georgia" panose="02040502050405020303" pitchFamily="18" charset="0"/>
              </a:rPr>
              <a:t>¿Cómo?</a:t>
            </a:r>
            <a:endParaRPr lang="es-CL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Formación de Comité de Humanización en cada establecimiento, con plan acorde a contexto.</a:t>
            </a: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Desarrollo de Programa/ Plan de Humanización local</a:t>
            </a:r>
          </a:p>
          <a:p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Misión Red: 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            Apoyo a través de sus Encargados de Zona</a:t>
            </a:r>
          </a:p>
          <a:p>
            <a:pPr marL="0" indent="0">
              <a:buNone/>
            </a:pP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 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          Capacitación de nivel básico. Humanización 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en salud, comunicación </a:t>
            </a:r>
            <a:r>
              <a:rPr lang="es-ES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 efectiva</a:t>
            </a:r>
            <a:r>
              <a:rPr lang="es-ES" dirty="0">
                <a:solidFill>
                  <a:srgbClr val="002060"/>
                </a:solidFill>
                <a:latin typeface="Baskerville Old Face" panose="02020602080505020303" pitchFamily="18" charset="0"/>
              </a:rPr>
              <a:t>, Autocuidados y duelo, buen morir, </a:t>
            </a:r>
            <a:endParaRPr lang="es-CL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71" y="3682975"/>
            <a:ext cx="1130358" cy="97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643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795</Words>
  <Application>Microsoft Office PowerPoint</Application>
  <PresentationFormat>Panorámica</PresentationFormat>
  <Paragraphs>114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Baskerville Old Face</vt:lpstr>
      <vt:lpstr>Calibri</vt:lpstr>
      <vt:lpstr>Georgia</vt:lpstr>
      <vt:lpstr>Times New Roman</vt:lpstr>
      <vt:lpstr>Tema de Office</vt:lpstr>
      <vt:lpstr>PROPUESTA PLAN DE HUMANIZACIÓN “HOSPITALARIA”  </vt:lpstr>
      <vt:lpstr>P.E. 05-06-Enero 2024</vt:lpstr>
      <vt:lpstr>Presentación de PowerPoint</vt:lpstr>
      <vt:lpstr>Presentación de PowerPoint</vt:lpstr>
      <vt:lpstr>Documento Propuesta</vt:lpstr>
      <vt:lpstr>¿Por qué y para qué?</vt:lpstr>
      <vt:lpstr>Propuesta: Plan de Humanización para 2025 – 2027 áreas Transversales para elaboración</vt:lpstr>
      <vt:lpstr>Propone 10 líneas de trabajo</vt:lpstr>
      <vt:lpstr>¿Cómo?</vt:lpstr>
      <vt:lpstr>Presentación de PowerPoint</vt:lpstr>
      <vt:lpstr>¿Qué nos moviliza?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Planificación Estratégica</dc:title>
  <dc:creator>Alejandra Vera Morales</dc:creator>
  <cp:lastModifiedBy>Alejandra</cp:lastModifiedBy>
  <cp:revision>25</cp:revision>
  <dcterms:created xsi:type="dcterms:W3CDTF">2024-01-09T23:45:08Z</dcterms:created>
  <dcterms:modified xsi:type="dcterms:W3CDTF">2025-05-30T08:25:40Z</dcterms:modified>
</cp:coreProperties>
</file>