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61" r:id="rId3"/>
    <p:sldId id="268" r:id="rId4"/>
    <p:sldId id="257" r:id="rId5"/>
    <p:sldId id="269" r:id="rId6"/>
    <p:sldId id="263" r:id="rId7"/>
    <p:sldId id="262" r:id="rId8"/>
    <p:sldId id="265" r:id="rId9"/>
    <p:sldId id="266" r:id="rId10"/>
    <p:sldId id="264" r:id="rId11"/>
    <p:sldId id="273" r:id="rId12"/>
    <p:sldId id="271" r:id="rId13"/>
    <p:sldId id="260" r:id="rId14"/>
    <p:sldId id="259" r:id="rId15"/>
    <p:sldId id="270" r:id="rId16"/>
    <p:sldId id="258" r:id="rId17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687F0EF3-ECC7-4BBC-86E9-F4883FE1DD21}">
          <p14:sldIdLst>
            <p14:sldId id="256"/>
            <p14:sldId id="261"/>
            <p14:sldId id="268"/>
            <p14:sldId id="257"/>
            <p14:sldId id="269"/>
            <p14:sldId id="263"/>
            <p14:sldId id="262"/>
            <p14:sldId id="265"/>
            <p14:sldId id="266"/>
            <p14:sldId id="264"/>
            <p14:sldId id="273"/>
            <p14:sldId id="271"/>
            <p14:sldId id="260"/>
            <p14:sldId id="259"/>
            <p14:sldId id="270"/>
          </p14:sldIdLst>
        </p14:section>
        <p14:section name="Sección sin título" id="{33A100ED-905F-46CE-BDA9-1681C960F6A1}">
          <p14:sldIdLst>
            <p14:sldId id="25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9B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269"/>
    <p:restoredTop sz="96197"/>
  </p:normalViewPr>
  <p:slideViewPr>
    <p:cSldViewPr snapToGrid="0">
      <p:cViewPr varScale="1">
        <p:scale>
          <a:sx n="111" d="100"/>
          <a:sy n="111" d="100"/>
        </p:scale>
        <p:origin x="2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9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uario\Downloads\RegisteredOffers%20(12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L"/>
              <a:t>DONACIONES DE SANGRE</a:t>
            </a:r>
            <a:r>
              <a:rPr lang="es-CL" baseline="0"/>
              <a:t> EFECTIVAS</a:t>
            </a:r>
            <a:endParaRPr lang="es-CL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'RegisteredOffers (12)'!$Q$15</c:f>
              <c:strCache>
                <c:ptCount val="1"/>
                <c:pt idx="0">
                  <c:v>1 JUNIO 2023 A 30 MAYO 2024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'RegisteredOffers (12)'!$P$16:$P$18</c:f>
              <c:strCache>
                <c:ptCount val="3"/>
                <c:pt idx="0">
                  <c:v>ALTRUISTAS</c:v>
                </c:pt>
                <c:pt idx="1">
                  <c:v>REPOSICION</c:v>
                </c:pt>
                <c:pt idx="2">
                  <c:v>TOTAL</c:v>
                </c:pt>
              </c:strCache>
            </c:strRef>
          </c:cat>
          <c:val>
            <c:numRef>
              <c:f>'RegisteredOffers (12)'!$Q$16:$Q$18</c:f>
              <c:numCache>
                <c:formatCode>General</c:formatCode>
                <c:ptCount val="3"/>
                <c:pt idx="0">
                  <c:v>152</c:v>
                </c:pt>
                <c:pt idx="1">
                  <c:v>1393</c:v>
                </c:pt>
                <c:pt idx="2">
                  <c:v>1545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5A-4540-86DB-EAE6045F2963}"/>
            </c:ext>
          </c:extLst>
        </c:ser>
        <c:ser>
          <c:idx val="1"/>
          <c:order val="1"/>
          <c:tx>
            <c:strRef>
              <c:f>'RegisteredOffers (12)'!$R$15</c:f>
              <c:strCache>
                <c:ptCount val="1"/>
                <c:pt idx="0">
                  <c:v>1 JUNIO 2024 A 30 MAYO 2025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'RegisteredOffers (12)'!$P$16:$P$18</c:f>
              <c:strCache>
                <c:ptCount val="3"/>
                <c:pt idx="0">
                  <c:v>ALTRUISTAS</c:v>
                </c:pt>
                <c:pt idx="1">
                  <c:v>REPOSICION</c:v>
                </c:pt>
                <c:pt idx="2">
                  <c:v>TOTAL</c:v>
                </c:pt>
              </c:strCache>
            </c:strRef>
          </c:cat>
          <c:val>
            <c:numRef>
              <c:f>'RegisteredOffers (12)'!$R$16:$R$18</c:f>
              <c:numCache>
                <c:formatCode>General</c:formatCode>
                <c:ptCount val="3"/>
                <c:pt idx="0">
                  <c:v>274</c:v>
                </c:pt>
                <c:pt idx="1">
                  <c:v>1707</c:v>
                </c:pt>
                <c:pt idx="2">
                  <c:v>1981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B5A-4540-86DB-EAE6045F29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97894063"/>
        <c:axId val="1097892623"/>
        <c:axId val="0"/>
      </c:bar3DChart>
      <c:catAx>
        <c:axId val="109789406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097892623"/>
        <c:crosses val="autoZero"/>
        <c:auto val="1"/>
        <c:lblAlgn val="ctr"/>
        <c:lblOffset val="100"/>
        <c:noMultiLvlLbl val="0"/>
      </c:catAx>
      <c:valAx>
        <c:axId val="109789262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09789406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2649A3-1B45-4AB5-8529-8BA09A72AE72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es-CL"/>
        </a:p>
      </dgm:t>
    </dgm:pt>
    <dgm:pt modelId="{88057F82-AA97-4B70-BEFA-C13BAC9CF067}">
      <dgm:prSet/>
      <dgm:spPr/>
      <dgm:t>
        <a:bodyPr/>
        <a:lstStyle/>
        <a:p>
          <a:r>
            <a:rPr lang="es-ES"/>
            <a:t>AUMENTO DEL 12 % EN DONANTES TOTALES</a:t>
          </a:r>
          <a:endParaRPr lang="es-CL"/>
        </a:p>
      </dgm:t>
    </dgm:pt>
    <dgm:pt modelId="{F0DC58EB-3D0F-4EC7-A887-ADF679678A2B}" type="parTrans" cxnId="{2109E8B5-20BF-4E4A-A189-F963D5741168}">
      <dgm:prSet/>
      <dgm:spPr/>
      <dgm:t>
        <a:bodyPr/>
        <a:lstStyle/>
        <a:p>
          <a:endParaRPr lang="es-CL"/>
        </a:p>
      </dgm:t>
    </dgm:pt>
    <dgm:pt modelId="{4DB79CC2-6C0A-4F51-95D1-792E45D35225}" type="sibTrans" cxnId="{2109E8B5-20BF-4E4A-A189-F963D5741168}">
      <dgm:prSet/>
      <dgm:spPr/>
      <dgm:t>
        <a:bodyPr/>
        <a:lstStyle/>
        <a:p>
          <a:endParaRPr lang="es-CL"/>
        </a:p>
      </dgm:t>
    </dgm:pt>
    <dgm:pt modelId="{80E1F496-6087-4F40-B602-CC9343D995B9}">
      <dgm:prSet/>
      <dgm:spPr/>
      <dgm:t>
        <a:bodyPr/>
        <a:lstStyle/>
        <a:p>
          <a:r>
            <a:rPr lang="es-ES" dirty="0"/>
            <a:t>AUMENTO DEL 4 % EN DONANTES ALTRUISTAS</a:t>
          </a:r>
          <a:endParaRPr lang="es-CL" dirty="0"/>
        </a:p>
      </dgm:t>
    </dgm:pt>
    <dgm:pt modelId="{1EB6D224-572C-45DC-BAD4-E627E69193D9}" type="parTrans" cxnId="{C1635A8B-4124-45D8-8911-47297DBC8000}">
      <dgm:prSet/>
      <dgm:spPr/>
      <dgm:t>
        <a:bodyPr/>
        <a:lstStyle/>
        <a:p>
          <a:endParaRPr lang="es-CL"/>
        </a:p>
      </dgm:t>
    </dgm:pt>
    <dgm:pt modelId="{A97C1D09-F514-404E-AE96-054C78AC2E42}" type="sibTrans" cxnId="{C1635A8B-4124-45D8-8911-47297DBC8000}">
      <dgm:prSet/>
      <dgm:spPr/>
      <dgm:t>
        <a:bodyPr/>
        <a:lstStyle/>
        <a:p>
          <a:endParaRPr lang="es-CL"/>
        </a:p>
      </dgm:t>
    </dgm:pt>
    <dgm:pt modelId="{9C357DCA-BDF3-445A-898B-A92FEB42E0F4}" type="pres">
      <dgm:prSet presAssocID="{6F2649A3-1B45-4AB5-8529-8BA09A72AE72}" presName="linear" presStyleCnt="0">
        <dgm:presLayoutVars>
          <dgm:animLvl val="lvl"/>
          <dgm:resizeHandles val="exact"/>
        </dgm:presLayoutVars>
      </dgm:prSet>
      <dgm:spPr/>
    </dgm:pt>
    <dgm:pt modelId="{A62AD0D3-22A5-4EAF-903E-2F0368404C2D}" type="pres">
      <dgm:prSet presAssocID="{88057F82-AA97-4B70-BEFA-C13BAC9CF067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615D303-3D83-4638-B84E-8700032F8872}" type="pres">
      <dgm:prSet presAssocID="{4DB79CC2-6C0A-4F51-95D1-792E45D35225}" presName="spacer" presStyleCnt="0"/>
      <dgm:spPr/>
    </dgm:pt>
    <dgm:pt modelId="{A8021238-EC8F-4006-BAC7-FCDFC7242830}" type="pres">
      <dgm:prSet presAssocID="{80E1F496-6087-4F40-B602-CC9343D995B9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C1635A8B-4124-45D8-8911-47297DBC8000}" srcId="{6F2649A3-1B45-4AB5-8529-8BA09A72AE72}" destId="{80E1F496-6087-4F40-B602-CC9343D995B9}" srcOrd="1" destOrd="0" parTransId="{1EB6D224-572C-45DC-BAD4-E627E69193D9}" sibTransId="{A97C1D09-F514-404E-AE96-054C78AC2E42}"/>
    <dgm:cxn modelId="{C1363793-EC68-45AA-8FE6-1A6E0441D9DD}" type="presOf" srcId="{88057F82-AA97-4B70-BEFA-C13BAC9CF067}" destId="{A62AD0D3-22A5-4EAF-903E-2F0368404C2D}" srcOrd="0" destOrd="0" presId="urn:microsoft.com/office/officeart/2005/8/layout/vList2"/>
    <dgm:cxn modelId="{DDED0394-C1D9-486D-B7DA-BABCD4C0E540}" type="presOf" srcId="{80E1F496-6087-4F40-B602-CC9343D995B9}" destId="{A8021238-EC8F-4006-BAC7-FCDFC7242830}" srcOrd="0" destOrd="0" presId="urn:microsoft.com/office/officeart/2005/8/layout/vList2"/>
    <dgm:cxn modelId="{2109E8B5-20BF-4E4A-A189-F963D5741168}" srcId="{6F2649A3-1B45-4AB5-8529-8BA09A72AE72}" destId="{88057F82-AA97-4B70-BEFA-C13BAC9CF067}" srcOrd="0" destOrd="0" parTransId="{F0DC58EB-3D0F-4EC7-A887-ADF679678A2B}" sibTransId="{4DB79CC2-6C0A-4F51-95D1-792E45D35225}"/>
    <dgm:cxn modelId="{4C645ED6-1103-4C4B-B8A1-1EAB2A174125}" type="presOf" srcId="{6F2649A3-1B45-4AB5-8529-8BA09A72AE72}" destId="{9C357DCA-BDF3-445A-898B-A92FEB42E0F4}" srcOrd="0" destOrd="0" presId="urn:microsoft.com/office/officeart/2005/8/layout/vList2"/>
    <dgm:cxn modelId="{EA06198D-0CA3-4240-9878-449CF374CD11}" type="presParOf" srcId="{9C357DCA-BDF3-445A-898B-A92FEB42E0F4}" destId="{A62AD0D3-22A5-4EAF-903E-2F0368404C2D}" srcOrd="0" destOrd="0" presId="urn:microsoft.com/office/officeart/2005/8/layout/vList2"/>
    <dgm:cxn modelId="{0456114D-023C-4FE6-8BE0-23420147FC96}" type="presParOf" srcId="{9C357DCA-BDF3-445A-898B-A92FEB42E0F4}" destId="{2615D303-3D83-4638-B84E-8700032F8872}" srcOrd="1" destOrd="0" presId="urn:microsoft.com/office/officeart/2005/8/layout/vList2"/>
    <dgm:cxn modelId="{11682C7F-DD3F-433D-9F14-80F907AD5B51}" type="presParOf" srcId="{9C357DCA-BDF3-445A-898B-A92FEB42E0F4}" destId="{A8021238-EC8F-4006-BAC7-FCDFC7242830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2AD0D3-22A5-4EAF-903E-2F0368404C2D}">
      <dsp:nvSpPr>
        <dsp:cNvPr id="0" name=""/>
        <dsp:cNvSpPr/>
      </dsp:nvSpPr>
      <dsp:spPr>
        <a:xfrm>
          <a:off x="0" y="32677"/>
          <a:ext cx="5154415" cy="834228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/>
            <a:t>AUMENTO DEL 12 % EN DONANTES TOTALES</a:t>
          </a:r>
          <a:endParaRPr lang="es-CL" sz="2100" kern="1200"/>
        </a:p>
      </dsp:txBody>
      <dsp:txXfrm>
        <a:off x="40724" y="73401"/>
        <a:ext cx="5072967" cy="752780"/>
      </dsp:txXfrm>
    </dsp:sp>
    <dsp:sp modelId="{A8021238-EC8F-4006-BAC7-FCDFC7242830}">
      <dsp:nvSpPr>
        <dsp:cNvPr id="0" name=""/>
        <dsp:cNvSpPr/>
      </dsp:nvSpPr>
      <dsp:spPr>
        <a:xfrm>
          <a:off x="0" y="927385"/>
          <a:ext cx="5154415" cy="834228"/>
        </a:xfrm>
        <a:prstGeom prst="roundRect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 dirty="0"/>
            <a:t>AUMENTO DEL 4 % EN DONANTES ALTRUISTAS</a:t>
          </a:r>
          <a:endParaRPr lang="es-CL" sz="2100" kern="1200" dirty="0"/>
        </a:p>
      </dsp:txBody>
      <dsp:txXfrm>
        <a:off x="40724" y="968109"/>
        <a:ext cx="5072967" cy="7527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6918D0-22E7-5D49-A6B8-2710BFACE9CA}" type="datetimeFigureOut">
              <a:rPr lang="es-CL" smtClean="0"/>
              <a:t>20-08-2025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F46F0D-07F8-9149-986C-E238380E37B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7442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F46F0D-07F8-9149-986C-E238380E37B9}" type="slidenum">
              <a:rPr lang="es-CL" smtClean="0"/>
              <a:t>1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907937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574F55-8DBC-05D5-445E-6F56E4EB4E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E3A0B8E7-0059-4911-3F84-BFC958420A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A41025A-6505-5AD9-E159-D4E92D7A08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DF56586-F6D0-C43C-8099-6AC1541626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F46F0D-07F8-9149-986C-E238380E37B9}" type="slidenum">
              <a:rPr lang="es-CL" smtClean="0"/>
              <a:t>11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9343427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4FA870-23FD-4484-4310-28CFAED3C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76598CF-E29E-F2C6-B832-2493463AC1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543EC33A-8F9E-C6D3-F8D6-C1C9E4758A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BED4FF4-D919-C9F5-CB52-404033FE2C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F46F0D-07F8-9149-986C-E238380E37B9}" type="slidenum">
              <a:rPr lang="es-CL" smtClean="0"/>
              <a:t>12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075033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6AEB7A-2F25-E353-1209-91BE25B89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E0B3FB9F-3082-A226-385E-44E6D843D3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8CE6DBB-8450-3E0E-F696-28F51970F6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5B609BE-0182-8F23-E0A7-1214175C72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F46F0D-07F8-9149-986C-E238380E37B9}" type="slidenum">
              <a:rPr lang="es-CL" smtClean="0"/>
              <a:t>13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775443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54537-A1BD-64CA-586B-E12E5E3CF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1B44C22-A447-B9E0-8CE7-9BB41E76AA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55587FAC-1A91-E3D9-32AF-BF1EF5DBF5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0508D8A-67C9-2829-C189-81C24116F3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F46F0D-07F8-9149-986C-E238380E37B9}" type="slidenum">
              <a:rPr lang="es-CL" smtClean="0"/>
              <a:t>14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363934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BA9AB-31C8-1888-66C1-F99E8A03A3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D6C365B-F3DD-CFAD-FB7B-8285BE98D6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4AA4499A-92DD-471D-E166-D232ED0AD7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C223FB4-70CD-3AD2-C01E-FD75BCFF13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F46F0D-07F8-9149-986C-E238380E37B9}" type="slidenum">
              <a:rPr lang="es-CL" smtClean="0"/>
              <a:t>15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212583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A3B839-6CC5-A39B-20AB-1E60FFCBD0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BF2A33A2-180E-6029-4A80-72A0868A0C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76C99E8-4C3D-0000-2CD7-2B1CEBBDBB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6729263-10C9-5C74-FB44-8B8C95481B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F46F0D-07F8-9149-986C-E238380E37B9}" type="slidenum">
              <a:rPr lang="es-CL" smtClean="0"/>
              <a:t>16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234741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89645B-07C3-AC80-19CF-131A473B4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11945A8-4132-2D7E-3040-C284B00E7C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A91AB1D-53BF-6EDE-DD83-D4D99C44A2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2F898A8-CF99-EBD3-2863-322B68C5A4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F46F0D-07F8-9149-986C-E238380E37B9}" type="slidenum">
              <a:rPr lang="es-CL" smtClean="0"/>
              <a:t>2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987878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7D758-6BAC-FEB5-79D0-D52EE864C2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274F7D9-C491-FF38-4D39-5CFAEFCB3B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81D2D563-DF4C-EFA2-98CF-D00F8F84F0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0E73E1C-6A7A-DA94-C015-094EF714BF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F46F0D-07F8-9149-986C-E238380E37B9}" type="slidenum">
              <a:rPr lang="es-CL" smtClean="0"/>
              <a:t>3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178871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F46F0D-07F8-9149-986C-E238380E37B9}" type="slidenum">
              <a:rPr lang="es-CL" smtClean="0"/>
              <a:t>4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913585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7EFCAF-C6BB-6D46-3D4F-94E2C9FD6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8329B19F-82F7-5DB4-6986-34DC778F46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EF2F1B3-B8B4-350E-02A3-1799843C3F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DA7C7AD-3842-F068-7ED5-7545AE161D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F46F0D-07F8-9149-986C-E238380E37B9}" type="slidenum">
              <a:rPr lang="es-CL" smtClean="0"/>
              <a:t>6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015781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BA1D0-5598-659A-2A6C-EEBC0C1474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8E5BF0A-94A1-9A85-5B9F-4FD892BD05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307A75E-B28E-8C00-0374-9A28B2BF0C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899D87A-37CA-D86F-6CAD-AD6E5C29CB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F46F0D-07F8-9149-986C-E238380E37B9}" type="slidenum">
              <a:rPr lang="es-CL" smtClean="0"/>
              <a:t>7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550593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A5740E-C9FA-C964-F951-82FCA7F9B8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7D00B85-4723-25CB-4EEB-0386D199B0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0083CB2-1519-D423-B36D-926C1B3A2E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C6CE48B-5371-D852-5B48-91787B8041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F46F0D-07F8-9149-986C-E238380E37B9}" type="slidenum">
              <a:rPr lang="es-CL" smtClean="0"/>
              <a:t>8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961087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8B23F0-497A-C090-2D83-5CBE72F4E1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BDAC4A39-0C0A-E94C-5C92-103BBB3605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FAE6882-7426-AC4A-3EA3-1345952A23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67A524F-D504-452E-A1D9-6885D611E6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F46F0D-07F8-9149-986C-E238380E37B9}" type="slidenum">
              <a:rPr lang="es-CL" smtClean="0"/>
              <a:t>9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113198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0D7BA7-1C20-CD5D-F752-4D667B373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F1FAEC7-738C-8184-E921-B77E828BAF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DAEB63A-A089-71F7-F4BD-DB2ECDB0BB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527904C-5EA8-C620-49C0-715D76A7B0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F46F0D-07F8-9149-986C-E238380E37B9}" type="slidenum">
              <a:rPr lang="es-CL" smtClean="0"/>
              <a:t>10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21831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30CF6A-12F4-852B-7B95-3B48B24BA2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E8032A4-EBF1-5064-F426-9ABF6B4988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3300A98-BF45-3238-BA86-419B3C76A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C9EE5-15AE-F349-ABAE-852D15D5F640}" type="datetimeFigureOut">
              <a:rPr lang="es-CL" smtClean="0"/>
              <a:t>20-08-2025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09C7762-E2CB-3DAC-9782-141F1FBCD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D2FE8E1-F7E1-4E9F-D71F-844E4B136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AF61F-3771-2449-8420-0104F5037F21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34915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678E5E-5632-E0BB-11DB-1010CF962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AF1C516-C227-ADDC-A109-8F1807A487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AFD3562-8C63-B9AA-D5C8-B10B31079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C9EE5-15AE-F349-ABAE-852D15D5F640}" type="datetimeFigureOut">
              <a:rPr lang="es-CL" smtClean="0"/>
              <a:t>20-08-2025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196E0CF-680F-2F1C-B38E-124F058A6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5844229-C530-6E5A-D02D-A5416E462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AF61F-3771-2449-8420-0104F5037F21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41055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C648216-9914-9B99-7870-3F2E40334D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8B85B67-7AE5-8869-E7BF-A1B5417C60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DF170D7-3363-716F-2EAE-01290D241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C9EE5-15AE-F349-ABAE-852D15D5F640}" type="datetimeFigureOut">
              <a:rPr lang="es-CL" smtClean="0"/>
              <a:t>20-08-2025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728DF2-96AE-4B78-48DC-81E4782AD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855389-3AC9-48A7-FB70-7E002DED8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AF61F-3771-2449-8420-0104F5037F21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4699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8B6B9D-C25C-F2A5-C1A0-38640BAC0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978BDEE-CB9E-8D8A-7A80-3573A162C7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751EFF6-65C4-3BE7-CBF8-684CCBF22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C9EE5-15AE-F349-ABAE-852D15D5F640}" type="datetimeFigureOut">
              <a:rPr lang="es-CL" smtClean="0"/>
              <a:t>20-08-2025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D1D55ED-B86D-3E34-F899-E7B9FE556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3FD40E-AD32-09CE-E769-397600976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AF61F-3771-2449-8420-0104F5037F21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09321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36F298-B323-646C-32B0-D37C905F8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F8C88CE-109A-7A98-A32B-B72BAAB457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5D1D3A5-2BCC-A993-6606-BF872B335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C9EE5-15AE-F349-ABAE-852D15D5F640}" type="datetimeFigureOut">
              <a:rPr lang="es-CL" smtClean="0"/>
              <a:t>20-08-2025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912C901-2285-DDCB-8330-BC49760E4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59633CE-A149-C705-F090-FF608ACB2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AF61F-3771-2449-8420-0104F5037F21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12399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D84AA4-41FB-CFDB-8BFE-FEB056DD9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1355D6-34C3-4846-33AC-12AA57C3D1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B877F9-1393-B35B-AC31-A1495E8A4C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2ED9DEA-616D-C6C6-F6BF-1DE244193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C9EE5-15AE-F349-ABAE-852D15D5F640}" type="datetimeFigureOut">
              <a:rPr lang="es-CL" smtClean="0"/>
              <a:t>20-08-2025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125D019-19A2-06E6-3B42-C1AFADA34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2199116-6705-0094-E07A-52CD0AB6A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AF61F-3771-2449-8420-0104F5037F21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00994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C75584-0D3A-3C42-75BA-5C8700C2D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B7B8F87-6BEB-E924-B418-461225FFC2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2E76ED2-7ABA-083B-965F-5075F7CE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BB813FB-00AC-9FAD-D09B-E7207BD8FD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193129A-9690-096F-D591-11FC6AE616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2CAF489-0634-3F61-4710-1B7E65F2B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C9EE5-15AE-F349-ABAE-852D15D5F640}" type="datetimeFigureOut">
              <a:rPr lang="es-CL" smtClean="0"/>
              <a:t>20-08-2025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1E1EED6-34C2-2536-45B1-2BB8B7FFF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A406B66-F688-7721-F422-8EDB3C309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AF61F-3771-2449-8420-0104F5037F21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16104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E14BC6-7E2B-91AB-E91E-FE9932521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0EE4F01-BDF7-E18C-119C-CDF3E215B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C9EE5-15AE-F349-ABAE-852D15D5F640}" type="datetimeFigureOut">
              <a:rPr lang="es-CL" smtClean="0"/>
              <a:t>20-08-2025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B8BC615-0E41-CD68-9BB9-936C284B2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5CB472C-5F53-D757-6FC5-C6F9E26CA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AF61F-3771-2449-8420-0104F5037F21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95493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FE9CD6F-0C29-2C78-474A-08062E307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C9EE5-15AE-F349-ABAE-852D15D5F640}" type="datetimeFigureOut">
              <a:rPr lang="es-CL" smtClean="0"/>
              <a:t>20-08-2025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B8FBB73-6E6C-7B34-93E7-B5D0958E6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D4B79E5-F2A9-4C37-F931-1435B4A59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AF61F-3771-2449-8420-0104F5037F21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27805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C79F8E-DD7F-ABA6-CEFF-653131AB0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42BA6D7-D804-8DC8-099A-B6C8BC3D2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D25D8FA-4FED-00BB-18A0-AD204D898C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BD98EB9-CF3B-6DAC-07E0-B55682017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C9EE5-15AE-F349-ABAE-852D15D5F640}" type="datetimeFigureOut">
              <a:rPr lang="es-CL" smtClean="0"/>
              <a:t>20-08-2025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6CA62D8-F67B-FA60-469F-D093E5155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8B69982-426E-B23B-F3D1-2C898E129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AF61F-3771-2449-8420-0104F5037F21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91844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5D2C8B-B420-0006-DC5C-265AA2D84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40FD54E-14F1-7C7C-5E76-6FFA58D664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E278F1C-C13C-1B3D-142B-2F376C0C92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830021B-79D1-759F-BDE2-6469A1192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C9EE5-15AE-F349-ABAE-852D15D5F640}" type="datetimeFigureOut">
              <a:rPr lang="es-CL" smtClean="0"/>
              <a:t>20-08-2025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5E6552E-619D-B937-E2C9-E098BFDB3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913BE74-4018-B29B-029E-C88CE4288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AF61F-3771-2449-8420-0104F5037F21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686369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17E06D8-C2F7-0023-2348-3EF2351D2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1D7CE82-D9E2-209A-C66A-7A725DCC05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5B37ABD-FD02-7C31-697A-536BA3BDF0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2C9EE5-15AE-F349-ABAE-852D15D5F640}" type="datetimeFigureOut">
              <a:rPr lang="es-CL" smtClean="0"/>
              <a:t>20-08-2025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335FED5-E988-8C8D-816E-F0713E0063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5193A15-E984-0E50-9DF7-486D889503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8AF61F-3771-2449-8420-0104F5037F21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18510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11" Type="http://schemas.openxmlformats.org/officeDocument/2006/relationships/image" Target="../media/image23.png"/><Relationship Id="rId5" Type="http://schemas.openxmlformats.org/officeDocument/2006/relationships/image" Target="../media/image3.png"/><Relationship Id="rId10" Type="http://schemas.openxmlformats.org/officeDocument/2006/relationships/image" Target="../media/image22.png"/><Relationship Id="rId4" Type="http://schemas.openxmlformats.org/officeDocument/2006/relationships/image" Target="../media/image2.png"/><Relationship Id="rId9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11" Type="http://schemas.openxmlformats.org/officeDocument/2006/relationships/image" Target="../media/image27.png"/><Relationship Id="rId5" Type="http://schemas.openxmlformats.org/officeDocument/2006/relationships/image" Target="../media/image3.png"/><Relationship Id="rId10" Type="http://schemas.openxmlformats.org/officeDocument/2006/relationships/image" Target="../media/image26.png"/><Relationship Id="rId4" Type="http://schemas.openxmlformats.org/officeDocument/2006/relationships/image" Target="../media/image2.png"/><Relationship Id="rId9" Type="http://schemas.openxmlformats.org/officeDocument/2006/relationships/image" Target="../media/image25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13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diagramColors" Target="../diagrams/colors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11" Type="http://schemas.openxmlformats.org/officeDocument/2006/relationships/diagramQuickStyle" Target="../diagrams/quickStyle1.xml"/><Relationship Id="rId5" Type="http://schemas.openxmlformats.org/officeDocument/2006/relationships/image" Target="../media/image3.png"/><Relationship Id="rId10" Type="http://schemas.openxmlformats.org/officeDocument/2006/relationships/diagramLayout" Target="../diagrams/layout1.xml"/><Relationship Id="rId4" Type="http://schemas.openxmlformats.org/officeDocument/2006/relationships/image" Target="../media/image2.png"/><Relationship Id="rId9" Type="http://schemas.openxmlformats.org/officeDocument/2006/relationships/diagramData" Target="../diagrams/data1.xml"/><Relationship Id="rId14" Type="http://schemas.openxmlformats.org/officeDocument/2006/relationships/image" Target="../media/image8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8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CARMENMOLINAE@GMAIL.COM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8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11" Type="http://schemas.openxmlformats.org/officeDocument/2006/relationships/image" Target="../media/image19.png"/><Relationship Id="rId5" Type="http://schemas.openxmlformats.org/officeDocument/2006/relationships/image" Target="../media/image3.png"/><Relationship Id="rId10" Type="http://schemas.openxmlformats.org/officeDocument/2006/relationships/image" Target="../media/image18.png"/><Relationship Id="rId4" Type="http://schemas.openxmlformats.org/officeDocument/2006/relationships/image" Target="../media/image2.png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4;p13">
            <a:extLst>
              <a:ext uri="{FF2B5EF4-FFF2-40B4-BE49-F238E27FC236}">
                <a16:creationId xmlns:a16="http://schemas.microsoft.com/office/drawing/2014/main" id="{0E2C2728-012B-97D4-FFE6-18A8155DCEB1}"/>
              </a:ext>
            </a:extLst>
          </p:cNvPr>
          <p:cNvSpPr txBox="1">
            <a:spLocks/>
          </p:cNvSpPr>
          <p:nvPr/>
        </p:nvSpPr>
        <p:spPr>
          <a:xfrm>
            <a:off x="229203" y="1989695"/>
            <a:ext cx="4668092" cy="2468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782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80000"/>
              </a:lnSpc>
              <a:buSzPts val="1100"/>
            </a:pPr>
            <a:r>
              <a:rPr lang="es-ES" sz="3200" b="1" dirty="0">
                <a:solidFill>
                  <a:srgbClr val="719BC9"/>
                </a:solidFill>
              </a:rPr>
              <a:t>Humanización en Unidades de Apoyo Diagnóstico y Terapéutico: Unidad de Medicina Transfusional</a:t>
            </a:r>
          </a:p>
        </p:txBody>
      </p:sp>
      <p:sp>
        <p:nvSpPr>
          <p:cNvPr id="9" name="Google Shape;94;p13">
            <a:extLst>
              <a:ext uri="{FF2B5EF4-FFF2-40B4-BE49-F238E27FC236}">
                <a16:creationId xmlns:a16="http://schemas.microsoft.com/office/drawing/2014/main" id="{15172DB5-CC3F-0D5C-B23C-3ED4D8DF7376}"/>
              </a:ext>
            </a:extLst>
          </p:cNvPr>
          <p:cNvSpPr txBox="1"/>
          <p:nvPr/>
        </p:nvSpPr>
        <p:spPr>
          <a:xfrm>
            <a:off x="322197" y="4254840"/>
            <a:ext cx="4668092" cy="1226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Carmen Molina Encalada</a:t>
            </a:r>
          </a:p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Tecnóloga Médica </a:t>
            </a:r>
          </a:p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Magíster en Coaching Personal y Liderazgo Organizacional</a:t>
            </a:r>
          </a:p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Magíster en Pedagogía Universitaria</a:t>
            </a:r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F33733B5-3AE8-C562-7199-40DE3709829A}"/>
              </a:ext>
            </a:extLst>
          </p:cNvPr>
          <p:cNvGrpSpPr/>
          <p:nvPr/>
        </p:nvGrpSpPr>
        <p:grpSpPr>
          <a:xfrm>
            <a:off x="2432503" y="5852203"/>
            <a:ext cx="2464792" cy="781387"/>
            <a:chOff x="7087788" y="687913"/>
            <a:chExt cx="3392887" cy="1075608"/>
          </a:xfrm>
        </p:grpSpPr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429437A8-CECF-A1DD-5D0A-F8505E1536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46285" y="999064"/>
              <a:ext cx="834390" cy="675834"/>
            </a:xfrm>
            <a:prstGeom prst="rect">
              <a:avLst/>
            </a:prstGeom>
          </p:spPr>
        </p:pic>
        <p:pic>
          <p:nvPicPr>
            <p:cNvPr id="18" name="Imagen 17">
              <a:extLst>
                <a:ext uri="{FF2B5EF4-FFF2-40B4-BE49-F238E27FC236}">
                  <a16:creationId xmlns:a16="http://schemas.microsoft.com/office/drawing/2014/main" id="{B972033B-3C1E-9E36-93D9-231369BEA9F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6885" t="29478" r="18743" b="28132"/>
            <a:stretch>
              <a:fillRect/>
            </a:stretch>
          </p:blipFill>
          <p:spPr>
            <a:xfrm>
              <a:off x="7087788" y="1062769"/>
              <a:ext cx="1103823" cy="561676"/>
            </a:xfrm>
            <a:prstGeom prst="rect">
              <a:avLst/>
            </a:prstGeom>
          </p:spPr>
        </p:pic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id="{7B977445-89F2-91FB-DAFD-413A7785E96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3637" t="29534" r="3505" b="27828"/>
            <a:stretch>
              <a:fillRect/>
            </a:stretch>
          </p:blipFill>
          <p:spPr>
            <a:xfrm>
              <a:off x="8390524" y="1054582"/>
              <a:ext cx="1056849" cy="485286"/>
            </a:xfrm>
            <a:prstGeom prst="rect">
              <a:avLst/>
            </a:prstGeom>
          </p:spPr>
        </p:pic>
        <p:sp>
          <p:nvSpPr>
            <p:cNvPr id="20" name="Google Shape;94;p13">
              <a:extLst>
                <a:ext uri="{FF2B5EF4-FFF2-40B4-BE49-F238E27FC236}">
                  <a16:creationId xmlns:a16="http://schemas.microsoft.com/office/drawing/2014/main" id="{9714ABB4-269D-2FA9-39FA-BDD4FC09265C}"/>
                </a:ext>
              </a:extLst>
            </p:cNvPr>
            <p:cNvSpPr txBox="1"/>
            <p:nvPr/>
          </p:nvSpPr>
          <p:spPr>
            <a:xfrm>
              <a:off x="7162800" y="687913"/>
              <a:ext cx="3226904" cy="1673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dk1"/>
                </a:buClr>
                <a:buSzPts val="1100"/>
              </a:pPr>
              <a:r>
                <a:rPr lang="es-ES" sz="10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AUSPICIAN</a:t>
              </a:r>
              <a:endParaRPr sz="1000" dirty="0">
                <a:solidFill>
                  <a:schemeClr val="dk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sym typeface="Calibri"/>
              </a:endParaRPr>
            </a:p>
          </p:txBody>
        </p:sp>
        <p:cxnSp>
          <p:nvCxnSpPr>
            <p:cNvPr id="21" name="Conector recto 20">
              <a:extLst>
                <a:ext uri="{FF2B5EF4-FFF2-40B4-BE49-F238E27FC236}">
                  <a16:creationId xmlns:a16="http://schemas.microsoft.com/office/drawing/2014/main" id="{FCC9F3B8-299D-D398-232B-5BC9EEB73F6A}"/>
                </a:ext>
              </a:extLst>
            </p:cNvPr>
            <p:cNvCxnSpPr/>
            <p:nvPr/>
          </p:nvCxnSpPr>
          <p:spPr>
            <a:xfrm>
              <a:off x="7087788" y="895505"/>
              <a:ext cx="339288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ector recto 21">
              <a:extLst>
                <a:ext uri="{FF2B5EF4-FFF2-40B4-BE49-F238E27FC236}">
                  <a16:creationId xmlns:a16="http://schemas.microsoft.com/office/drawing/2014/main" id="{3DD0080B-E91F-44D7-3E49-D3655AF7C055}"/>
                </a:ext>
              </a:extLst>
            </p:cNvPr>
            <p:cNvCxnSpPr/>
            <p:nvPr/>
          </p:nvCxnSpPr>
          <p:spPr>
            <a:xfrm>
              <a:off x="7087788" y="1763521"/>
              <a:ext cx="339288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ángulo 24">
            <a:extLst>
              <a:ext uri="{FF2B5EF4-FFF2-40B4-BE49-F238E27FC236}">
                <a16:creationId xmlns:a16="http://schemas.microsoft.com/office/drawing/2014/main" id="{BD85B63A-9682-7DC1-EE07-F784B20DD08B}"/>
              </a:ext>
            </a:extLst>
          </p:cNvPr>
          <p:cNvSpPr/>
          <p:nvPr/>
        </p:nvSpPr>
        <p:spPr>
          <a:xfrm>
            <a:off x="-4403" y="6074345"/>
            <a:ext cx="653201" cy="55924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rgbClr val="FFC000"/>
              </a:solidFill>
            </a:endParaRPr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6B478150-8715-D86E-5F99-E492F1D3A6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86792" y="0"/>
            <a:ext cx="6605208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28ED6C85-52EC-285B-AC17-5DD5CF80FD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23501" y="195401"/>
            <a:ext cx="1794294" cy="1794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697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B4B80-03EE-DE28-E790-8CAE65D91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91;p13">
            <a:extLst>
              <a:ext uri="{FF2B5EF4-FFF2-40B4-BE49-F238E27FC236}">
                <a16:creationId xmlns:a16="http://schemas.microsoft.com/office/drawing/2014/main" id="{A0F83759-BBA2-7D53-1482-38732D2F87E4}"/>
              </a:ext>
            </a:extLst>
          </p:cNvPr>
          <p:cNvSpPr txBox="1"/>
          <p:nvPr/>
        </p:nvSpPr>
        <p:spPr>
          <a:xfrm>
            <a:off x="709092" y="6495069"/>
            <a:ext cx="4337806" cy="136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s-AR" sz="500" b="1" i="0" u="none" strike="noStrike" cap="none" spc="4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RED DE HUMANIZACIÓN CHILE  </a:t>
            </a:r>
            <a:r>
              <a:rPr lang="es-AR" sz="400" i="0" u="none" strike="noStrike" cap="none" spc="4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Red que busca reflexionar y proponer nuevas posibilidades y oportunidades de desarrollo en la humanización de la salud.</a:t>
            </a:r>
          </a:p>
        </p:txBody>
      </p:sp>
      <p:sp>
        <p:nvSpPr>
          <p:cNvPr id="8" name="Google Shape;84;p13">
            <a:extLst>
              <a:ext uri="{FF2B5EF4-FFF2-40B4-BE49-F238E27FC236}">
                <a16:creationId xmlns:a16="http://schemas.microsoft.com/office/drawing/2014/main" id="{FFC7D758-A7C1-63AA-0EC7-D44095A079FC}"/>
              </a:ext>
            </a:extLst>
          </p:cNvPr>
          <p:cNvSpPr txBox="1">
            <a:spLocks/>
          </p:cNvSpPr>
          <p:nvPr/>
        </p:nvSpPr>
        <p:spPr>
          <a:xfrm>
            <a:off x="853747" y="1665394"/>
            <a:ext cx="2278717" cy="756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782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100"/>
            </a:pPr>
            <a:endParaRPr lang="es-ES" sz="3400" b="1" dirty="0">
              <a:solidFill>
                <a:srgbClr val="719BC9"/>
              </a:solidFill>
            </a:endParaRP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C95B32F1-5148-E786-EC5E-D822D23DB76A}"/>
              </a:ext>
            </a:extLst>
          </p:cNvPr>
          <p:cNvGrpSpPr/>
          <p:nvPr/>
        </p:nvGrpSpPr>
        <p:grpSpPr>
          <a:xfrm>
            <a:off x="9008076" y="6091881"/>
            <a:ext cx="2693418" cy="532735"/>
            <a:chOff x="6092118" y="895505"/>
            <a:chExt cx="4388557" cy="868016"/>
          </a:xfrm>
        </p:grpSpPr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42F5D8AC-98B5-19F3-C6E7-6F7B836325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46285" y="999064"/>
              <a:ext cx="834390" cy="675834"/>
            </a:xfrm>
            <a:prstGeom prst="rect">
              <a:avLst/>
            </a:prstGeom>
          </p:spPr>
        </p:pic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AC381E51-7DA6-FB11-415D-6D6159E436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6885" t="29478" r="18743" b="28132"/>
            <a:stretch>
              <a:fillRect/>
            </a:stretch>
          </p:blipFill>
          <p:spPr>
            <a:xfrm>
              <a:off x="7087788" y="1062769"/>
              <a:ext cx="1103823" cy="561676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F697794C-4D40-5A28-2A29-81E7E9D61CB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3637" t="29534" r="3505" b="27828"/>
            <a:stretch>
              <a:fillRect/>
            </a:stretch>
          </p:blipFill>
          <p:spPr>
            <a:xfrm>
              <a:off x="8390524" y="1054583"/>
              <a:ext cx="1056849" cy="485285"/>
            </a:xfrm>
            <a:prstGeom prst="rect">
              <a:avLst/>
            </a:prstGeom>
          </p:spPr>
        </p:pic>
        <p:sp>
          <p:nvSpPr>
            <p:cNvPr id="15" name="Google Shape;94;p13">
              <a:extLst>
                <a:ext uri="{FF2B5EF4-FFF2-40B4-BE49-F238E27FC236}">
                  <a16:creationId xmlns:a16="http://schemas.microsoft.com/office/drawing/2014/main" id="{AE7FE301-0DC1-D0F2-AB6C-78DBA38B4744}"/>
                </a:ext>
              </a:extLst>
            </p:cNvPr>
            <p:cNvSpPr txBox="1"/>
            <p:nvPr/>
          </p:nvSpPr>
          <p:spPr>
            <a:xfrm>
              <a:off x="6092118" y="1320552"/>
              <a:ext cx="796759" cy="2193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dk1"/>
                </a:buClr>
                <a:buSzPts val="1100"/>
              </a:pPr>
              <a:r>
                <a:rPr lang="es-ES" sz="5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AUSPICIAN</a:t>
              </a:r>
              <a:endParaRPr sz="500" dirty="0">
                <a:solidFill>
                  <a:schemeClr val="dk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sym typeface="Calibri"/>
              </a:endParaRPr>
            </a:p>
          </p:txBody>
        </p:sp>
        <p:cxnSp>
          <p:nvCxnSpPr>
            <p:cNvPr id="18" name="Conector recto 17">
              <a:extLst>
                <a:ext uri="{FF2B5EF4-FFF2-40B4-BE49-F238E27FC236}">
                  <a16:creationId xmlns:a16="http://schemas.microsoft.com/office/drawing/2014/main" id="{3B3C65BE-11D4-FD5E-0228-7DDEFE5563C7}"/>
                </a:ext>
              </a:extLst>
            </p:cNvPr>
            <p:cNvCxnSpPr/>
            <p:nvPr/>
          </p:nvCxnSpPr>
          <p:spPr>
            <a:xfrm>
              <a:off x="7087788" y="895505"/>
              <a:ext cx="339288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cto 18">
              <a:extLst>
                <a:ext uri="{FF2B5EF4-FFF2-40B4-BE49-F238E27FC236}">
                  <a16:creationId xmlns:a16="http://schemas.microsoft.com/office/drawing/2014/main" id="{E6B2A124-AB99-4131-864D-69859C685890}"/>
                </a:ext>
              </a:extLst>
            </p:cNvPr>
            <p:cNvCxnSpPr/>
            <p:nvPr/>
          </p:nvCxnSpPr>
          <p:spPr>
            <a:xfrm>
              <a:off x="7087788" y="1763521"/>
              <a:ext cx="339288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5" name="Imagen 24">
            <a:extLst>
              <a:ext uri="{FF2B5EF4-FFF2-40B4-BE49-F238E27FC236}">
                <a16:creationId xmlns:a16="http://schemas.microsoft.com/office/drawing/2014/main" id="{A3FA4854-143E-C38B-60AC-525590BED3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13318"/>
            <a:ext cx="3986213" cy="810567"/>
          </a:xfrm>
          <a:prstGeom prst="rect">
            <a:avLst/>
          </a:prstGeom>
          <a:noFill/>
        </p:spPr>
      </p:pic>
      <p:sp>
        <p:nvSpPr>
          <p:cNvPr id="26" name="Rectángulo 25">
            <a:extLst>
              <a:ext uri="{FF2B5EF4-FFF2-40B4-BE49-F238E27FC236}">
                <a16:creationId xmlns:a16="http://schemas.microsoft.com/office/drawing/2014/main" id="{7E45B88E-D5BC-573F-7054-448F39A239D5}"/>
              </a:ext>
            </a:extLst>
          </p:cNvPr>
          <p:cNvSpPr/>
          <p:nvPr/>
        </p:nvSpPr>
        <p:spPr>
          <a:xfrm>
            <a:off x="-4403" y="6074345"/>
            <a:ext cx="653201" cy="55924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rgbClr val="FFC000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6BC5665-FEA3-DF2F-8099-E6F466A571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05192" y="218581"/>
            <a:ext cx="1794294" cy="179429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0E990FCD-2B70-EA0A-778C-03A1A5E2ECD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4174" t="36604" r="44316" b="25786"/>
          <a:stretch/>
        </p:blipFill>
        <p:spPr>
          <a:xfrm>
            <a:off x="525427" y="1858247"/>
            <a:ext cx="4219101" cy="4149708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E4539427-0CCA-B5DE-D4D6-BF57C0E27833}"/>
              </a:ext>
            </a:extLst>
          </p:cNvPr>
          <p:cNvSpPr txBox="1"/>
          <p:nvPr/>
        </p:nvSpPr>
        <p:spPr>
          <a:xfrm>
            <a:off x="1716657" y="1395009"/>
            <a:ext cx="81305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>
                <a:solidFill>
                  <a:schemeClr val="accent1"/>
                </a:solidFill>
              </a:rPr>
              <a:t>TÉCNICAS DE FIDELIZACIÓN DEL DONANTE DE SANGRE</a:t>
            </a:r>
            <a:endParaRPr lang="es-CL" sz="2800" dirty="0">
              <a:solidFill>
                <a:schemeClr val="accent1"/>
              </a:solidFill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4226AEC8-9FF8-47D9-509D-45F4B1A13E7A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6415" t="7798" r="15547" b="8612"/>
          <a:stretch/>
        </p:blipFill>
        <p:spPr>
          <a:xfrm>
            <a:off x="5081448" y="4374670"/>
            <a:ext cx="2730525" cy="1886960"/>
          </a:xfrm>
          <a:prstGeom prst="rect">
            <a:avLst/>
          </a:prstGeom>
        </p:spPr>
      </p:pic>
      <p:sp>
        <p:nvSpPr>
          <p:cNvPr id="17" name="AutoShape 2" descr="25 Junio 2024 | NUEVO HOSPITAL CLAUDIO VICUÑA">
            <a:extLst>
              <a:ext uri="{FF2B5EF4-FFF2-40B4-BE49-F238E27FC236}">
                <a16:creationId xmlns:a16="http://schemas.microsoft.com/office/drawing/2014/main" id="{06FB1DBC-5C17-BE5F-4E02-F945F6A84D0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L"/>
          </a:p>
        </p:txBody>
      </p:sp>
      <p:sp>
        <p:nvSpPr>
          <p:cNvPr id="20" name="AutoShape 4">
            <a:extLst>
              <a:ext uri="{FF2B5EF4-FFF2-40B4-BE49-F238E27FC236}">
                <a16:creationId xmlns:a16="http://schemas.microsoft.com/office/drawing/2014/main" id="{EC372ED5-11BF-01B0-8A15-051E69F55DE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L"/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732939A4-1314-7BE6-18C9-08210272081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43600" y="1845152"/>
            <a:ext cx="3723640" cy="2438400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2154D5DE-D5D9-799D-E472-69FCE318C4F6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22995" t="40058" r="41426" b="20342"/>
          <a:stretch/>
        </p:blipFill>
        <p:spPr>
          <a:xfrm>
            <a:off x="7811973" y="4283552"/>
            <a:ext cx="4337807" cy="2574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1957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AB7695-3E11-837C-D294-82F5A8BA13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91;p13">
            <a:extLst>
              <a:ext uri="{FF2B5EF4-FFF2-40B4-BE49-F238E27FC236}">
                <a16:creationId xmlns:a16="http://schemas.microsoft.com/office/drawing/2014/main" id="{89F4779A-777D-EBB3-78EA-B0194074DA9A}"/>
              </a:ext>
            </a:extLst>
          </p:cNvPr>
          <p:cNvSpPr txBox="1"/>
          <p:nvPr/>
        </p:nvSpPr>
        <p:spPr>
          <a:xfrm>
            <a:off x="709092" y="6495069"/>
            <a:ext cx="4337806" cy="136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s-AR" sz="500" b="1" i="0" u="none" strike="noStrike" cap="none" spc="4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RED DE HUMANIZACIÓN CHILE  </a:t>
            </a:r>
            <a:r>
              <a:rPr lang="es-AR" sz="400" i="0" u="none" strike="noStrike" cap="none" spc="4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Red que busca reflexionar y proponer nuevas posibilidades y oportunidades de desarrollo en la humanización de la salud.</a:t>
            </a:r>
          </a:p>
        </p:txBody>
      </p:sp>
      <p:sp>
        <p:nvSpPr>
          <p:cNvPr id="8" name="Google Shape;84;p13">
            <a:extLst>
              <a:ext uri="{FF2B5EF4-FFF2-40B4-BE49-F238E27FC236}">
                <a16:creationId xmlns:a16="http://schemas.microsoft.com/office/drawing/2014/main" id="{6A58B1E0-19C9-ABAE-4CE7-3C42AD5A195E}"/>
              </a:ext>
            </a:extLst>
          </p:cNvPr>
          <p:cNvSpPr txBox="1">
            <a:spLocks/>
          </p:cNvSpPr>
          <p:nvPr/>
        </p:nvSpPr>
        <p:spPr>
          <a:xfrm>
            <a:off x="853747" y="1665394"/>
            <a:ext cx="2278717" cy="756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782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100"/>
            </a:pPr>
            <a:endParaRPr lang="es-ES" sz="3400" b="1" dirty="0">
              <a:solidFill>
                <a:srgbClr val="719BC9"/>
              </a:solidFill>
            </a:endParaRP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04226659-1856-90FC-5998-1B594FE71C2E}"/>
              </a:ext>
            </a:extLst>
          </p:cNvPr>
          <p:cNvGrpSpPr/>
          <p:nvPr/>
        </p:nvGrpSpPr>
        <p:grpSpPr>
          <a:xfrm>
            <a:off x="9008076" y="6091881"/>
            <a:ext cx="2693418" cy="532735"/>
            <a:chOff x="6092118" y="895505"/>
            <a:chExt cx="4388557" cy="868016"/>
          </a:xfrm>
        </p:grpSpPr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D171C64B-7A80-C0FE-C0D5-FE8DF1CFD0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46285" y="999064"/>
              <a:ext cx="834390" cy="675834"/>
            </a:xfrm>
            <a:prstGeom prst="rect">
              <a:avLst/>
            </a:prstGeom>
          </p:spPr>
        </p:pic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C4CC85F5-9D97-09D7-CA96-F4D632063C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6885" t="29478" r="18743" b="28132"/>
            <a:stretch>
              <a:fillRect/>
            </a:stretch>
          </p:blipFill>
          <p:spPr>
            <a:xfrm>
              <a:off x="7087788" y="1062769"/>
              <a:ext cx="1103823" cy="561676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332FC651-E169-D701-4AF4-7887FF85888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3637" t="29534" r="3505" b="27828"/>
            <a:stretch>
              <a:fillRect/>
            </a:stretch>
          </p:blipFill>
          <p:spPr>
            <a:xfrm>
              <a:off x="8390524" y="1054583"/>
              <a:ext cx="1056849" cy="485285"/>
            </a:xfrm>
            <a:prstGeom prst="rect">
              <a:avLst/>
            </a:prstGeom>
          </p:spPr>
        </p:pic>
        <p:sp>
          <p:nvSpPr>
            <p:cNvPr id="15" name="Google Shape;94;p13">
              <a:extLst>
                <a:ext uri="{FF2B5EF4-FFF2-40B4-BE49-F238E27FC236}">
                  <a16:creationId xmlns:a16="http://schemas.microsoft.com/office/drawing/2014/main" id="{5DBFD735-A2BF-6989-48ED-B654BCE1A94B}"/>
                </a:ext>
              </a:extLst>
            </p:cNvPr>
            <p:cNvSpPr txBox="1"/>
            <p:nvPr/>
          </p:nvSpPr>
          <p:spPr>
            <a:xfrm>
              <a:off x="6092118" y="1320552"/>
              <a:ext cx="796759" cy="2193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dk1"/>
                </a:buClr>
                <a:buSzPts val="1100"/>
              </a:pPr>
              <a:r>
                <a:rPr lang="es-ES" sz="5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AUSPICIAN</a:t>
              </a:r>
              <a:endParaRPr sz="500" dirty="0">
                <a:solidFill>
                  <a:schemeClr val="dk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sym typeface="Calibri"/>
              </a:endParaRPr>
            </a:p>
          </p:txBody>
        </p:sp>
        <p:cxnSp>
          <p:nvCxnSpPr>
            <p:cNvPr id="18" name="Conector recto 17">
              <a:extLst>
                <a:ext uri="{FF2B5EF4-FFF2-40B4-BE49-F238E27FC236}">
                  <a16:creationId xmlns:a16="http://schemas.microsoft.com/office/drawing/2014/main" id="{B994717C-6CD3-2D27-7CAE-00EDFB7B9401}"/>
                </a:ext>
              </a:extLst>
            </p:cNvPr>
            <p:cNvCxnSpPr/>
            <p:nvPr/>
          </p:nvCxnSpPr>
          <p:spPr>
            <a:xfrm>
              <a:off x="7087788" y="895505"/>
              <a:ext cx="339288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cto 18">
              <a:extLst>
                <a:ext uri="{FF2B5EF4-FFF2-40B4-BE49-F238E27FC236}">
                  <a16:creationId xmlns:a16="http://schemas.microsoft.com/office/drawing/2014/main" id="{FB13A7DE-20BB-24FE-8B92-F6EC92FD0D83}"/>
                </a:ext>
              </a:extLst>
            </p:cNvPr>
            <p:cNvCxnSpPr/>
            <p:nvPr/>
          </p:nvCxnSpPr>
          <p:spPr>
            <a:xfrm>
              <a:off x="7087788" y="1763521"/>
              <a:ext cx="339288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5" name="Imagen 24">
            <a:extLst>
              <a:ext uri="{FF2B5EF4-FFF2-40B4-BE49-F238E27FC236}">
                <a16:creationId xmlns:a16="http://schemas.microsoft.com/office/drawing/2014/main" id="{23F57C86-397B-9FB2-A461-C9F6389343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13318"/>
            <a:ext cx="3986213" cy="810567"/>
          </a:xfrm>
          <a:prstGeom prst="rect">
            <a:avLst/>
          </a:prstGeom>
          <a:noFill/>
        </p:spPr>
      </p:pic>
      <p:sp>
        <p:nvSpPr>
          <p:cNvPr id="26" name="Rectángulo 25">
            <a:extLst>
              <a:ext uri="{FF2B5EF4-FFF2-40B4-BE49-F238E27FC236}">
                <a16:creationId xmlns:a16="http://schemas.microsoft.com/office/drawing/2014/main" id="{1A5F9789-AD63-0683-A7A7-AC1EB6730554}"/>
              </a:ext>
            </a:extLst>
          </p:cNvPr>
          <p:cNvSpPr/>
          <p:nvPr/>
        </p:nvSpPr>
        <p:spPr>
          <a:xfrm>
            <a:off x="-4403" y="6074345"/>
            <a:ext cx="653201" cy="55924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rgbClr val="FFC000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1242C5F-4149-E9F4-1D80-83E89C1A83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05192" y="218581"/>
            <a:ext cx="1794294" cy="1794294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B5A7113-9E96-587E-F001-6CCBC9393246}"/>
              </a:ext>
            </a:extLst>
          </p:cNvPr>
          <p:cNvSpPr txBox="1"/>
          <p:nvPr/>
        </p:nvSpPr>
        <p:spPr>
          <a:xfrm>
            <a:off x="1716657" y="1395009"/>
            <a:ext cx="81305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>
                <a:solidFill>
                  <a:schemeClr val="accent1"/>
                </a:solidFill>
              </a:rPr>
              <a:t>TÉCNICAS DE FIDELIZACIÓN DEL DONANTE DE SANGRE</a:t>
            </a:r>
            <a:endParaRPr lang="es-CL" sz="2800" dirty="0">
              <a:solidFill>
                <a:schemeClr val="accent1"/>
              </a:solidFill>
            </a:endParaRPr>
          </a:p>
        </p:txBody>
      </p:sp>
      <p:sp>
        <p:nvSpPr>
          <p:cNvPr id="17" name="AutoShape 2" descr="25 Junio 2024 | NUEVO HOSPITAL CLAUDIO VICUÑA">
            <a:extLst>
              <a:ext uri="{FF2B5EF4-FFF2-40B4-BE49-F238E27FC236}">
                <a16:creationId xmlns:a16="http://schemas.microsoft.com/office/drawing/2014/main" id="{6736B55A-BD3A-56A7-00D8-B3A74F385FD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L"/>
          </a:p>
        </p:txBody>
      </p:sp>
      <p:sp>
        <p:nvSpPr>
          <p:cNvPr id="20" name="AutoShape 4">
            <a:extLst>
              <a:ext uri="{FF2B5EF4-FFF2-40B4-BE49-F238E27FC236}">
                <a16:creationId xmlns:a16="http://schemas.microsoft.com/office/drawing/2014/main" id="{05FFF8B8-4EE4-1A71-44F0-C11CFEDAF8D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L"/>
          </a:p>
        </p:txBody>
      </p:sp>
      <p:pic>
        <p:nvPicPr>
          <p:cNvPr id="3" name="Marcador de contenido 4">
            <a:extLst>
              <a:ext uri="{FF2B5EF4-FFF2-40B4-BE49-F238E27FC236}">
                <a16:creationId xmlns:a16="http://schemas.microsoft.com/office/drawing/2014/main" id="{9999E800-B859-A91E-46B6-21971F0971A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2197" y="2298071"/>
            <a:ext cx="3479278" cy="347927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0DEE98C-14BA-8BFC-ACE4-43C36731C7F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97553" y="2265416"/>
            <a:ext cx="3479278" cy="3479278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2087AE69-0397-55DC-95EA-4A18703D010C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36196" t="7681" r="36325" b="7367"/>
          <a:stretch/>
        </p:blipFill>
        <p:spPr>
          <a:xfrm>
            <a:off x="6215171" y="2266235"/>
            <a:ext cx="1987826" cy="3456758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82822C84-EC84-18C0-4F6F-ECEB4FF1DE24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26739" t="7536" r="26115" b="7367"/>
          <a:stretch/>
        </p:blipFill>
        <p:spPr>
          <a:xfrm>
            <a:off x="8908750" y="2150140"/>
            <a:ext cx="1876932" cy="1905625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B2FC4F92-9982-98B7-4949-7902FF9BF33F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33312" t="3187" r="18632" b="31314"/>
          <a:stretch/>
        </p:blipFill>
        <p:spPr>
          <a:xfrm>
            <a:off x="8876295" y="4259590"/>
            <a:ext cx="3084794" cy="2365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5006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C9DD59-27B1-BF93-DE42-F61F5CDA0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91;p13">
            <a:extLst>
              <a:ext uri="{FF2B5EF4-FFF2-40B4-BE49-F238E27FC236}">
                <a16:creationId xmlns:a16="http://schemas.microsoft.com/office/drawing/2014/main" id="{8A787ACE-6E28-A9D8-BDEC-D89F920C03E6}"/>
              </a:ext>
            </a:extLst>
          </p:cNvPr>
          <p:cNvSpPr txBox="1"/>
          <p:nvPr/>
        </p:nvSpPr>
        <p:spPr>
          <a:xfrm>
            <a:off x="709092" y="6495069"/>
            <a:ext cx="4337806" cy="136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s-AR" sz="500" b="1" i="0" u="none" strike="noStrike" cap="none" spc="4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RED DE HUMANIZACIÓN CHILE  </a:t>
            </a:r>
            <a:r>
              <a:rPr lang="es-AR" sz="400" i="0" u="none" strike="noStrike" cap="none" spc="4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Red que busca reflexionar y proponer nuevas posibilidades y oportunidades de desarrollo en la humanización de la salud.</a:t>
            </a:r>
          </a:p>
        </p:txBody>
      </p:sp>
      <p:sp>
        <p:nvSpPr>
          <p:cNvPr id="8" name="Google Shape;84;p13">
            <a:extLst>
              <a:ext uri="{FF2B5EF4-FFF2-40B4-BE49-F238E27FC236}">
                <a16:creationId xmlns:a16="http://schemas.microsoft.com/office/drawing/2014/main" id="{CEA4B367-56B2-F6F9-1341-4A7E56235075}"/>
              </a:ext>
            </a:extLst>
          </p:cNvPr>
          <p:cNvSpPr txBox="1">
            <a:spLocks/>
          </p:cNvSpPr>
          <p:nvPr/>
        </p:nvSpPr>
        <p:spPr>
          <a:xfrm>
            <a:off x="853747" y="1665394"/>
            <a:ext cx="2278717" cy="756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782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100"/>
            </a:pPr>
            <a:endParaRPr lang="es-ES" sz="3400" b="1" dirty="0">
              <a:solidFill>
                <a:srgbClr val="719BC9"/>
              </a:solidFill>
            </a:endParaRP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77883520-0915-822A-E8FB-2623007F3B28}"/>
              </a:ext>
            </a:extLst>
          </p:cNvPr>
          <p:cNvGrpSpPr/>
          <p:nvPr/>
        </p:nvGrpSpPr>
        <p:grpSpPr>
          <a:xfrm>
            <a:off x="9008076" y="6091881"/>
            <a:ext cx="2693418" cy="532735"/>
            <a:chOff x="6092118" y="895505"/>
            <a:chExt cx="4388557" cy="868016"/>
          </a:xfrm>
        </p:grpSpPr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64EE064E-655B-CDE6-AF24-15B0300484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46285" y="999064"/>
              <a:ext cx="834390" cy="675834"/>
            </a:xfrm>
            <a:prstGeom prst="rect">
              <a:avLst/>
            </a:prstGeom>
          </p:spPr>
        </p:pic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FCAC9BE6-2EF4-4798-717F-75EF059B2B6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6885" t="29478" r="18743" b="28132"/>
            <a:stretch>
              <a:fillRect/>
            </a:stretch>
          </p:blipFill>
          <p:spPr>
            <a:xfrm>
              <a:off x="7087788" y="1062769"/>
              <a:ext cx="1103823" cy="561676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256A3113-805B-F3B2-E11F-E04D03E1E0F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3637" t="29534" r="3505" b="27828"/>
            <a:stretch>
              <a:fillRect/>
            </a:stretch>
          </p:blipFill>
          <p:spPr>
            <a:xfrm>
              <a:off x="8390524" y="1054583"/>
              <a:ext cx="1056849" cy="485285"/>
            </a:xfrm>
            <a:prstGeom prst="rect">
              <a:avLst/>
            </a:prstGeom>
          </p:spPr>
        </p:pic>
        <p:sp>
          <p:nvSpPr>
            <p:cNvPr id="15" name="Google Shape;94;p13">
              <a:extLst>
                <a:ext uri="{FF2B5EF4-FFF2-40B4-BE49-F238E27FC236}">
                  <a16:creationId xmlns:a16="http://schemas.microsoft.com/office/drawing/2014/main" id="{E12A98A7-8CDF-4A6C-E400-B58E9874B8B2}"/>
                </a:ext>
              </a:extLst>
            </p:cNvPr>
            <p:cNvSpPr txBox="1"/>
            <p:nvPr/>
          </p:nvSpPr>
          <p:spPr>
            <a:xfrm>
              <a:off x="6092118" y="1320552"/>
              <a:ext cx="796759" cy="2193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dk1"/>
                </a:buClr>
                <a:buSzPts val="1100"/>
              </a:pPr>
              <a:r>
                <a:rPr lang="es-ES" sz="5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AUSPICIAN</a:t>
              </a:r>
              <a:endParaRPr sz="500" dirty="0">
                <a:solidFill>
                  <a:schemeClr val="dk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sym typeface="Calibri"/>
              </a:endParaRPr>
            </a:p>
          </p:txBody>
        </p:sp>
        <p:cxnSp>
          <p:nvCxnSpPr>
            <p:cNvPr id="18" name="Conector recto 17">
              <a:extLst>
                <a:ext uri="{FF2B5EF4-FFF2-40B4-BE49-F238E27FC236}">
                  <a16:creationId xmlns:a16="http://schemas.microsoft.com/office/drawing/2014/main" id="{379EB532-1407-1B12-B58C-C71D9E464B49}"/>
                </a:ext>
              </a:extLst>
            </p:cNvPr>
            <p:cNvCxnSpPr/>
            <p:nvPr/>
          </p:nvCxnSpPr>
          <p:spPr>
            <a:xfrm>
              <a:off x="7087788" y="895505"/>
              <a:ext cx="339288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cto 18">
              <a:extLst>
                <a:ext uri="{FF2B5EF4-FFF2-40B4-BE49-F238E27FC236}">
                  <a16:creationId xmlns:a16="http://schemas.microsoft.com/office/drawing/2014/main" id="{D092E84D-3CFF-06AD-EC78-3A3A6679CCC0}"/>
                </a:ext>
              </a:extLst>
            </p:cNvPr>
            <p:cNvCxnSpPr/>
            <p:nvPr/>
          </p:nvCxnSpPr>
          <p:spPr>
            <a:xfrm>
              <a:off x="7087788" y="1763521"/>
              <a:ext cx="339288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5" name="Imagen 24">
            <a:extLst>
              <a:ext uri="{FF2B5EF4-FFF2-40B4-BE49-F238E27FC236}">
                <a16:creationId xmlns:a16="http://schemas.microsoft.com/office/drawing/2014/main" id="{385A4CDF-7C5B-0B72-FD9E-D549C40E00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13318"/>
            <a:ext cx="3986213" cy="810567"/>
          </a:xfrm>
          <a:prstGeom prst="rect">
            <a:avLst/>
          </a:prstGeom>
          <a:noFill/>
        </p:spPr>
      </p:pic>
      <p:sp>
        <p:nvSpPr>
          <p:cNvPr id="26" name="Rectángulo 25">
            <a:extLst>
              <a:ext uri="{FF2B5EF4-FFF2-40B4-BE49-F238E27FC236}">
                <a16:creationId xmlns:a16="http://schemas.microsoft.com/office/drawing/2014/main" id="{1EB1E3CA-786A-BD81-A711-C623BE3A844D}"/>
              </a:ext>
            </a:extLst>
          </p:cNvPr>
          <p:cNvSpPr/>
          <p:nvPr/>
        </p:nvSpPr>
        <p:spPr>
          <a:xfrm>
            <a:off x="-4403" y="6074345"/>
            <a:ext cx="653201" cy="55924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rgbClr val="FFC000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4841B26-F045-7FD3-96C1-A94A6FF07E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05192" y="218581"/>
            <a:ext cx="1794294" cy="1794294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A5EFBE69-B8F5-3E44-0576-56BB7096CD6C}"/>
              </a:ext>
            </a:extLst>
          </p:cNvPr>
          <p:cNvSpPr txBox="1"/>
          <p:nvPr/>
        </p:nvSpPr>
        <p:spPr>
          <a:xfrm>
            <a:off x="2622432" y="1389794"/>
            <a:ext cx="66373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>
                <a:solidFill>
                  <a:schemeClr val="accent1"/>
                </a:solidFill>
              </a:rPr>
              <a:t>DATOS CONCRETOS EN 1 AÑO CALENDARIO</a:t>
            </a:r>
            <a:endParaRPr lang="es-CL" sz="2800" b="1" dirty="0">
              <a:solidFill>
                <a:schemeClr val="accent1"/>
              </a:solidFill>
            </a:endParaRPr>
          </a:p>
        </p:txBody>
      </p:sp>
      <p:sp>
        <p:nvSpPr>
          <p:cNvPr id="17" name="AutoShape 2" descr="25 Junio 2024 | NUEVO HOSPITAL CLAUDIO VICUÑA">
            <a:extLst>
              <a:ext uri="{FF2B5EF4-FFF2-40B4-BE49-F238E27FC236}">
                <a16:creationId xmlns:a16="http://schemas.microsoft.com/office/drawing/2014/main" id="{09A28444-0AB9-A488-6B1D-1954CAAAEA6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L"/>
          </a:p>
        </p:txBody>
      </p:sp>
      <p:sp>
        <p:nvSpPr>
          <p:cNvPr id="20" name="AutoShape 4">
            <a:extLst>
              <a:ext uri="{FF2B5EF4-FFF2-40B4-BE49-F238E27FC236}">
                <a16:creationId xmlns:a16="http://schemas.microsoft.com/office/drawing/2014/main" id="{EF058E79-E4FB-BC54-FD5A-544B2845DFE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L"/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283A55DF-878F-CD91-D164-9C33479E633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9284610"/>
              </p:ext>
            </p:extLst>
          </p:nvPr>
        </p:nvGraphicFramePr>
        <p:xfrm>
          <a:off x="709092" y="2193136"/>
          <a:ext cx="5781675" cy="3695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23" name="Diagrama 22">
            <a:extLst>
              <a:ext uri="{FF2B5EF4-FFF2-40B4-BE49-F238E27FC236}">
                <a16:creationId xmlns:a16="http://schemas.microsoft.com/office/drawing/2014/main" id="{52B90A23-0EE4-7C3C-D607-0CD920736A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6692145"/>
              </p:ext>
            </p:extLst>
          </p:nvPr>
        </p:nvGraphicFramePr>
        <p:xfrm>
          <a:off x="6430868" y="2292997"/>
          <a:ext cx="5154415" cy="17942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24" name="Imagen 23">
            <a:extLst>
              <a:ext uri="{FF2B5EF4-FFF2-40B4-BE49-F238E27FC236}">
                <a16:creationId xmlns:a16="http://schemas.microsoft.com/office/drawing/2014/main" id="{FDD25E92-7B83-8C41-4C04-6E0DF0CB2DA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2504" y="4224553"/>
            <a:ext cx="1744108" cy="16312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52044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A4429-E03E-C3B0-ABDF-664C7EEAA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91;p13">
            <a:extLst>
              <a:ext uri="{FF2B5EF4-FFF2-40B4-BE49-F238E27FC236}">
                <a16:creationId xmlns:a16="http://schemas.microsoft.com/office/drawing/2014/main" id="{CA254FED-7F91-898A-D3AD-59478C9C02C5}"/>
              </a:ext>
            </a:extLst>
          </p:cNvPr>
          <p:cNvSpPr txBox="1"/>
          <p:nvPr/>
        </p:nvSpPr>
        <p:spPr>
          <a:xfrm>
            <a:off x="709092" y="6495069"/>
            <a:ext cx="4337806" cy="136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s-AR" sz="500" b="1" i="0" u="none" strike="noStrike" cap="none" spc="4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RED DE HUMANIZACIÓN CHILE  </a:t>
            </a:r>
            <a:r>
              <a:rPr lang="es-AR" sz="400" i="0" u="none" strike="noStrike" cap="none" spc="4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Red que busca reflexionar y proponer nuevas posibilidades y oportunidades de desarrollo en la humanización de la salud.</a:t>
            </a:r>
          </a:p>
        </p:txBody>
      </p:sp>
      <p:sp>
        <p:nvSpPr>
          <p:cNvPr id="8" name="Google Shape;84;p13">
            <a:extLst>
              <a:ext uri="{FF2B5EF4-FFF2-40B4-BE49-F238E27FC236}">
                <a16:creationId xmlns:a16="http://schemas.microsoft.com/office/drawing/2014/main" id="{C5904530-058A-AFA5-E371-1E123E54D43B}"/>
              </a:ext>
            </a:extLst>
          </p:cNvPr>
          <p:cNvSpPr txBox="1">
            <a:spLocks/>
          </p:cNvSpPr>
          <p:nvPr/>
        </p:nvSpPr>
        <p:spPr>
          <a:xfrm>
            <a:off x="853747" y="1665394"/>
            <a:ext cx="2278717" cy="756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782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100"/>
            </a:pPr>
            <a:endParaRPr lang="es-ES" sz="3400" b="1" dirty="0">
              <a:solidFill>
                <a:srgbClr val="719BC9"/>
              </a:solidFill>
            </a:endParaRP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D47F210D-68E3-7500-48ED-8C025A4B7E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3318"/>
            <a:ext cx="3986213" cy="810567"/>
          </a:xfrm>
          <a:prstGeom prst="rect">
            <a:avLst/>
          </a:prstGeom>
          <a:noFill/>
        </p:spPr>
      </p:pic>
      <p:sp>
        <p:nvSpPr>
          <p:cNvPr id="26" name="Rectángulo 25">
            <a:extLst>
              <a:ext uri="{FF2B5EF4-FFF2-40B4-BE49-F238E27FC236}">
                <a16:creationId xmlns:a16="http://schemas.microsoft.com/office/drawing/2014/main" id="{E1053CBD-F89D-AE45-2B01-28832D951C4E}"/>
              </a:ext>
            </a:extLst>
          </p:cNvPr>
          <p:cNvSpPr/>
          <p:nvPr/>
        </p:nvSpPr>
        <p:spPr>
          <a:xfrm>
            <a:off x="-4403" y="6074345"/>
            <a:ext cx="653201" cy="55924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rgbClr val="FFC000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8AA4985-8854-73E2-65DD-6DEA88283F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5192" y="218581"/>
            <a:ext cx="1794294" cy="179429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9CD80D6-A7EF-68AD-F1DA-7A3ECD3F275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2695" t="37106" r="19623" b="19875"/>
          <a:stretch/>
        </p:blipFill>
        <p:spPr>
          <a:xfrm>
            <a:off x="1378086" y="2012875"/>
            <a:ext cx="8727106" cy="442891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8FA5273F-B4C4-B00A-BBF8-602E5D2F4A3F}"/>
              </a:ext>
            </a:extLst>
          </p:cNvPr>
          <p:cNvSpPr txBox="1"/>
          <p:nvPr/>
        </p:nvSpPr>
        <p:spPr>
          <a:xfrm>
            <a:off x="1824488" y="1342228"/>
            <a:ext cx="79406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3200" b="0" i="0" u="none" strike="noStrike" dirty="0">
                <a:solidFill>
                  <a:srgbClr val="3A4D7D"/>
                </a:solidFill>
                <a:effectLst/>
                <a:latin typeface="Arial" panose="020B0604020202020204" pitchFamily="34" charset="0"/>
              </a:rPr>
              <a:t>El rol transfusional: los equipos de salud  </a:t>
            </a:r>
            <a:endParaRPr lang="es-CL" sz="54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A2DD269-797E-774E-F1B7-FEFEBCEE6E65}"/>
              </a:ext>
            </a:extLst>
          </p:cNvPr>
          <p:cNvSpPr txBox="1"/>
          <p:nvPr/>
        </p:nvSpPr>
        <p:spPr>
          <a:xfrm>
            <a:off x="3040812" y="3244334"/>
            <a:ext cx="60988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b="0" dirty="0">
                <a:effectLst/>
              </a:rPr>
              <a:t> </a:t>
            </a:r>
            <a:endParaRPr lang="es-CL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F13E596-6E54-C038-435D-D39F6C5EF9D3}"/>
              </a:ext>
            </a:extLst>
          </p:cNvPr>
          <p:cNvSpPr txBox="1"/>
          <p:nvPr/>
        </p:nvSpPr>
        <p:spPr>
          <a:xfrm>
            <a:off x="3040812" y="3244334"/>
            <a:ext cx="60988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b="0" dirty="0">
                <a:effectLst/>
              </a:rPr>
              <a:t> </a:t>
            </a:r>
            <a:endParaRPr lang="es-CL" dirty="0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3F3A8602-5776-A72E-6D8E-60BC5EA4BB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2078" y="2156931"/>
            <a:ext cx="3798137" cy="3761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7480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A772B7-6BA4-77FA-E65A-E2DEC48FF3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91;p13">
            <a:extLst>
              <a:ext uri="{FF2B5EF4-FFF2-40B4-BE49-F238E27FC236}">
                <a16:creationId xmlns:a16="http://schemas.microsoft.com/office/drawing/2014/main" id="{145E6633-3885-FBBC-E673-5538F9B474FA}"/>
              </a:ext>
            </a:extLst>
          </p:cNvPr>
          <p:cNvSpPr txBox="1"/>
          <p:nvPr/>
        </p:nvSpPr>
        <p:spPr>
          <a:xfrm>
            <a:off x="709092" y="6495069"/>
            <a:ext cx="4337806" cy="136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s-AR" sz="500" b="1" i="0" u="none" strike="noStrike" cap="none" spc="4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RED DE HUMANIZACIÓN CHILE  </a:t>
            </a:r>
            <a:r>
              <a:rPr lang="es-AR" sz="400" i="0" u="none" strike="noStrike" cap="none" spc="4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Red que busca reflexionar y proponer nuevas posibilidades y oportunidades de desarrollo en la humanización de la salud.</a:t>
            </a:r>
          </a:p>
        </p:txBody>
      </p:sp>
      <p:sp>
        <p:nvSpPr>
          <p:cNvPr id="8" name="Google Shape;84;p13">
            <a:extLst>
              <a:ext uri="{FF2B5EF4-FFF2-40B4-BE49-F238E27FC236}">
                <a16:creationId xmlns:a16="http://schemas.microsoft.com/office/drawing/2014/main" id="{8A61ABDC-4101-9AC1-8F15-F6F99B2DC080}"/>
              </a:ext>
            </a:extLst>
          </p:cNvPr>
          <p:cNvSpPr txBox="1">
            <a:spLocks/>
          </p:cNvSpPr>
          <p:nvPr/>
        </p:nvSpPr>
        <p:spPr>
          <a:xfrm>
            <a:off x="853747" y="1665394"/>
            <a:ext cx="2278717" cy="756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782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100"/>
            </a:pPr>
            <a:endParaRPr lang="es-ES" sz="3400" b="1" dirty="0">
              <a:solidFill>
                <a:srgbClr val="719BC9"/>
              </a:solidFill>
            </a:endParaRP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BA0F2695-239F-4FCD-F1A0-13AE66B6E868}"/>
              </a:ext>
            </a:extLst>
          </p:cNvPr>
          <p:cNvGrpSpPr/>
          <p:nvPr/>
        </p:nvGrpSpPr>
        <p:grpSpPr>
          <a:xfrm>
            <a:off x="9008076" y="6091881"/>
            <a:ext cx="2693418" cy="532735"/>
            <a:chOff x="6092118" y="895505"/>
            <a:chExt cx="4388557" cy="868016"/>
          </a:xfrm>
        </p:grpSpPr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BB0119A2-EA67-8875-7CB9-A3F5375E4F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46285" y="999064"/>
              <a:ext cx="834390" cy="675834"/>
            </a:xfrm>
            <a:prstGeom prst="rect">
              <a:avLst/>
            </a:prstGeom>
          </p:spPr>
        </p:pic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2EFCE607-6DAB-D685-6CF8-5969D3E71C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6885" t="29478" r="18743" b="28132"/>
            <a:stretch>
              <a:fillRect/>
            </a:stretch>
          </p:blipFill>
          <p:spPr>
            <a:xfrm>
              <a:off x="7087788" y="1062769"/>
              <a:ext cx="1103823" cy="561676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F737B0BF-5976-2BEE-E96F-8AFEC093E8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3637" t="29534" r="3505" b="27828"/>
            <a:stretch>
              <a:fillRect/>
            </a:stretch>
          </p:blipFill>
          <p:spPr>
            <a:xfrm>
              <a:off x="8390524" y="1054583"/>
              <a:ext cx="1056849" cy="485285"/>
            </a:xfrm>
            <a:prstGeom prst="rect">
              <a:avLst/>
            </a:prstGeom>
          </p:spPr>
        </p:pic>
        <p:sp>
          <p:nvSpPr>
            <p:cNvPr id="15" name="Google Shape;94;p13">
              <a:extLst>
                <a:ext uri="{FF2B5EF4-FFF2-40B4-BE49-F238E27FC236}">
                  <a16:creationId xmlns:a16="http://schemas.microsoft.com/office/drawing/2014/main" id="{2B9455DD-61C6-56E4-452E-E106776974E8}"/>
                </a:ext>
              </a:extLst>
            </p:cNvPr>
            <p:cNvSpPr txBox="1"/>
            <p:nvPr/>
          </p:nvSpPr>
          <p:spPr>
            <a:xfrm>
              <a:off x="6092118" y="1320552"/>
              <a:ext cx="796759" cy="2193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dk1"/>
                </a:buClr>
                <a:buSzPts val="1100"/>
              </a:pPr>
              <a:r>
                <a:rPr lang="es-ES" sz="5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AUSPICIAN</a:t>
              </a:r>
              <a:endParaRPr sz="500" dirty="0">
                <a:solidFill>
                  <a:schemeClr val="dk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sym typeface="Calibri"/>
              </a:endParaRPr>
            </a:p>
          </p:txBody>
        </p:sp>
        <p:cxnSp>
          <p:nvCxnSpPr>
            <p:cNvPr id="18" name="Conector recto 17">
              <a:extLst>
                <a:ext uri="{FF2B5EF4-FFF2-40B4-BE49-F238E27FC236}">
                  <a16:creationId xmlns:a16="http://schemas.microsoft.com/office/drawing/2014/main" id="{7AE9FF69-5459-4B46-9B08-A6B0AB79C7C3}"/>
                </a:ext>
              </a:extLst>
            </p:cNvPr>
            <p:cNvCxnSpPr/>
            <p:nvPr/>
          </p:nvCxnSpPr>
          <p:spPr>
            <a:xfrm>
              <a:off x="7087788" y="895505"/>
              <a:ext cx="339288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cto 18">
              <a:extLst>
                <a:ext uri="{FF2B5EF4-FFF2-40B4-BE49-F238E27FC236}">
                  <a16:creationId xmlns:a16="http://schemas.microsoft.com/office/drawing/2014/main" id="{A1C48A31-DBDD-3AD7-C1E0-C1C2630DE26F}"/>
                </a:ext>
              </a:extLst>
            </p:cNvPr>
            <p:cNvCxnSpPr/>
            <p:nvPr/>
          </p:nvCxnSpPr>
          <p:spPr>
            <a:xfrm>
              <a:off x="7087788" y="1763521"/>
              <a:ext cx="339288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5" name="Imagen 24">
            <a:extLst>
              <a:ext uri="{FF2B5EF4-FFF2-40B4-BE49-F238E27FC236}">
                <a16:creationId xmlns:a16="http://schemas.microsoft.com/office/drawing/2014/main" id="{5AA74996-83E2-FD28-8483-91DD84B489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13318"/>
            <a:ext cx="3986213" cy="810567"/>
          </a:xfrm>
          <a:prstGeom prst="rect">
            <a:avLst/>
          </a:prstGeom>
          <a:noFill/>
        </p:spPr>
      </p:pic>
      <p:sp>
        <p:nvSpPr>
          <p:cNvPr id="26" name="Rectángulo 25">
            <a:extLst>
              <a:ext uri="{FF2B5EF4-FFF2-40B4-BE49-F238E27FC236}">
                <a16:creationId xmlns:a16="http://schemas.microsoft.com/office/drawing/2014/main" id="{E1344DB5-EED7-BDC0-42D1-A9B30F29DDD6}"/>
              </a:ext>
            </a:extLst>
          </p:cNvPr>
          <p:cNvSpPr/>
          <p:nvPr/>
        </p:nvSpPr>
        <p:spPr>
          <a:xfrm>
            <a:off x="-4403" y="6074345"/>
            <a:ext cx="653201" cy="55924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rgbClr val="FFC000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F3979B8-4A06-DE60-A9D8-812E0A4C21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05192" y="218581"/>
            <a:ext cx="1794294" cy="1794294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F2B3FE9B-76F9-CBB2-1C04-E9A8C4764639}"/>
              </a:ext>
            </a:extLst>
          </p:cNvPr>
          <p:cNvSpPr txBox="1"/>
          <p:nvPr/>
        </p:nvSpPr>
        <p:spPr>
          <a:xfrm>
            <a:off x="1858994" y="1296062"/>
            <a:ext cx="79406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3600" b="0" i="0" u="none" strike="noStrike" dirty="0">
                <a:solidFill>
                  <a:srgbClr val="3A4D7D"/>
                </a:solidFill>
                <a:effectLst/>
                <a:latin typeface="Arial" panose="020B0604020202020204" pitchFamily="34" charset="0"/>
              </a:rPr>
              <a:t>El rol transfusional y el paciente </a:t>
            </a:r>
            <a:endParaRPr lang="es-CL" sz="360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68100E0-85E9-D272-F084-A88C056E620A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3325" t="39118" r="19765" b="24907"/>
          <a:stretch/>
        </p:blipFill>
        <p:spPr>
          <a:xfrm>
            <a:off x="745531" y="2021800"/>
            <a:ext cx="9359661" cy="4037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0159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53ACD4-8AEF-E66F-23A8-BF4EE2080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91;p13">
            <a:extLst>
              <a:ext uri="{FF2B5EF4-FFF2-40B4-BE49-F238E27FC236}">
                <a16:creationId xmlns:a16="http://schemas.microsoft.com/office/drawing/2014/main" id="{FC373CCC-5073-4246-3DA9-8602A85E4E87}"/>
              </a:ext>
            </a:extLst>
          </p:cNvPr>
          <p:cNvSpPr txBox="1"/>
          <p:nvPr/>
        </p:nvSpPr>
        <p:spPr>
          <a:xfrm>
            <a:off x="709092" y="6495069"/>
            <a:ext cx="4337806" cy="136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s-AR" sz="500" b="1" i="0" u="none" strike="noStrike" cap="none" spc="4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RED DE HUMANIZACIÓN CHILE  </a:t>
            </a:r>
            <a:r>
              <a:rPr lang="es-AR" sz="400" i="0" u="none" strike="noStrike" cap="none" spc="4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Red que busca reflexionar y proponer nuevas posibilidades y oportunidades de desarrollo en la humanización de la salud.</a:t>
            </a:r>
          </a:p>
        </p:txBody>
      </p:sp>
      <p:sp>
        <p:nvSpPr>
          <p:cNvPr id="8" name="Google Shape;84;p13">
            <a:extLst>
              <a:ext uri="{FF2B5EF4-FFF2-40B4-BE49-F238E27FC236}">
                <a16:creationId xmlns:a16="http://schemas.microsoft.com/office/drawing/2014/main" id="{E7303BBF-4A65-52EE-9C0B-8DBD5A7306BB}"/>
              </a:ext>
            </a:extLst>
          </p:cNvPr>
          <p:cNvSpPr txBox="1">
            <a:spLocks/>
          </p:cNvSpPr>
          <p:nvPr/>
        </p:nvSpPr>
        <p:spPr>
          <a:xfrm>
            <a:off x="853747" y="1665394"/>
            <a:ext cx="2278717" cy="756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782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100"/>
            </a:pPr>
            <a:endParaRPr lang="es-ES" sz="3400" b="1" dirty="0">
              <a:solidFill>
                <a:srgbClr val="719BC9"/>
              </a:solidFill>
            </a:endParaRP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C0D2B68C-5D2B-F5AB-EE86-2DB526B13310}"/>
              </a:ext>
            </a:extLst>
          </p:cNvPr>
          <p:cNvGrpSpPr/>
          <p:nvPr/>
        </p:nvGrpSpPr>
        <p:grpSpPr>
          <a:xfrm>
            <a:off x="9008076" y="6091881"/>
            <a:ext cx="2693418" cy="532735"/>
            <a:chOff x="6092118" y="895505"/>
            <a:chExt cx="4388557" cy="868016"/>
          </a:xfrm>
        </p:grpSpPr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9027710F-6567-3F11-BF66-796FE2397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46285" y="999064"/>
              <a:ext cx="834390" cy="675834"/>
            </a:xfrm>
            <a:prstGeom prst="rect">
              <a:avLst/>
            </a:prstGeom>
          </p:spPr>
        </p:pic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5EC8F2B0-AF41-9A5C-A48F-65ABF9F43A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6885" t="29478" r="18743" b="28132"/>
            <a:stretch>
              <a:fillRect/>
            </a:stretch>
          </p:blipFill>
          <p:spPr>
            <a:xfrm>
              <a:off x="7087788" y="1062769"/>
              <a:ext cx="1103823" cy="561676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9743CD32-BB50-B374-FB2C-E5CFAFC5CC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3637" t="29534" r="3505" b="27828"/>
            <a:stretch>
              <a:fillRect/>
            </a:stretch>
          </p:blipFill>
          <p:spPr>
            <a:xfrm>
              <a:off x="8390524" y="1054583"/>
              <a:ext cx="1056849" cy="485285"/>
            </a:xfrm>
            <a:prstGeom prst="rect">
              <a:avLst/>
            </a:prstGeom>
          </p:spPr>
        </p:pic>
        <p:sp>
          <p:nvSpPr>
            <p:cNvPr id="15" name="Google Shape;94;p13">
              <a:extLst>
                <a:ext uri="{FF2B5EF4-FFF2-40B4-BE49-F238E27FC236}">
                  <a16:creationId xmlns:a16="http://schemas.microsoft.com/office/drawing/2014/main" id="{4AFD4CAF-4E79-853D-6D72-AAF2C8E97E21}"/>
                </a:ext>
              </a:extLst>
            </p:cNvPr>
            <p:cNvSpPr txBox="1"/>
            <p:nvPr/>
          </p:nvSpPr>
          <p:spPr>
            <a:xfrm>
              <a:off x="6092118" y="1320552"/>
              <a:ext cx="796759" cy="2193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dk1"/>
                </a:buClr>
                <a:buSzPts val="1100"/>
              </a:pPr>
              <a:r>
                <a:rPr lang="es-ES" sz="5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AUSPICIAN</a:t>
              </a:r>
              <a:endParaRPr sz="500" dirty="0">
                <a:solidFill>
                  <a:schemeClr val="dk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sym typeface="Calibri"/>
              </a:endParaRPr>
            </a:p>
          </p:txBody>
        </p:sp>
        <p:cxnSp>
          <p:nvCxnSpPr>
            <p:cNvPr id="18" name="Conector recto 17">
              <a:extLst>
                <a:ext uri="{FF2B5EF4-FFF2-40B4-BE49-F238E27FC236}">
                  <a16:creationId xmlns:a16="http://schemas.microsoft.com/office/drawing/2014/main" id="{1CFE615B-4E98-E7C0-39CA-A9B5978C944A}"/>
                </a:ext>
              </a:extLst>
            </p:cNvPr>
            <p:cNvCxnSpPr/>
            <p:nvPr/>
          </p:nvCxnSpPr>
          <p:spPr>
            <a:xfrm>
              <a:off x="7087788" y="895505"/>
              <a:ext cx="339288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cto 18">
              <a:extLst>
                <a:ext uri="{FF2B5EF4-FFF2-40B4-BE49-F238E27FC236}">
                  <a16:creationId xmlns:a16="http://schemas.microsoft.com/office/drawing/2014/main" id="{F54BDBD1-C351-F87D-EEA0-F0DF28A3D0FD}"/>
                </a:ext>
              </a:extLst>
            </p:cNvPr>
            <p:cNvCxnSpPr/>
            <p:nvPr/>
          </p:nvCxnSpPr>
          <p:spPr>
            <a:xfrm>
              <a:off x="7087788" y="1763521"/>
              <a:ext cx="339288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5" name="Imagen 24">
            <a:extLst>
              <a:ext uri="{FF2B5EF4-FFF2-40B4-BE49-F238E27FC236}">
                <a16:creationId xmlns:a16="http://schemas.microsoft.com/office/drawing/2014/main" id="{3981DF24-7BAD-7CB8-6A0F-5D1CACCABE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13318"/>
            <a:ext cx="3986213" cy="810567"/>
          </a:xfrm>
          <a:prstGeom prst="rect">
            <a:avLst/>
          </a:prstGeom>
          <a:noFill/>
        </p:spPr>
      </p:pic>
      <p:sp>
        <p:nvSpPr>
          <p:cNvPr id="26" name="Rectángulo 25">
            <a:extLst>
              <a:ext uri="{FF2B5EF4-FFF2-40B4-BE49-F238E27FC236}">
                <a16:creationId xmlns:a16="http://schemas.microsoft.com/office/drawing/2014/main" id="{A79EBF22-21FE-9F42-C6CB-28DDF274EB5D}"/>
              </a:ext>
            </a:extLst>
          </p:cNvPr>
          <p:cNvSpPr/>
          <p:nvPr/>
        </p:nvSpPr>
        <p:spPr>
          <a:xfrm>
            <a:off x="-4403" y="6074345"/>
            <a:ext cx="653201" cy="55924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rgbClr val="FFC000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E70B458-06C0-7B2C-1ED5-B1654ABCBC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05192" y="218581"/>
            <a:ext cx="1794294" cy="1794294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DC410D6-5E1D-53DE-8D13-E92F182228FE}"/>
              </a:ext>
            </a:extLst>
          </p:cNvPr>
          <p:cNvSpPr txBox="1"/>
          <p:nvPr/>
        </p:nvSpPr>
        <p:spPr>
          <a:xfrm>
            <a:off x="914400" y="1296062"/>
            <a:ext cx="888520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3600" dirty="0">
                <a:solidFill>
                  <a:srgbClr val="3A4D7D"/>
                </a:solidFill>
                <a:latin typeface="Arial" panose="020B0604020202020204" pitchFamily="34" charset="0"/>
              </a:rPr>
              <a:t>Acompañamiento y seguimiento del acto transfusional</a:t>
            </a:r>
            <a:endParaRPr lang="es-CL" sz="3600" dirty="0"/>
          </a:p>
        </p:txBody>
      </p:sp>
      <p:pic>
        <p:nvPicPr>
          <p:cNvPr id="5122" name="Picture 2" descr="Qué es una transfusión autóloga - Donar sangre">
            <a:extLst>
              <a:ext uri="{FF2B5EF4-FFF2-40B4-BE49-F238E27FC236}">
                <a16:creationId xmlns:a16="http://schemas.microsoft.com/office/drawing/2014/main" id="{EF77204A-D9B7-C34F-15AB-988CC8C8A6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2500" y="2496391"/>
            <a:ext cx="5136478" cy="2951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34265D9-7896-02A5-5112-9BF54010BD2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7865" y="2818426"/>
            <a:ext cx="2121653" cy="19843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75596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B12E0-EC0F-63FE-9073-20C154CCE5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4;p13">
            <a:extLst>
              <a:ext uri="{FF2B5EF4-FFF2-40B4-BE49-F238E27FC236}">
                <a16:creationId xmlns:a16="http://schemas.microsoft.com/office/drawing/2014/main" id="{A24AE9EC-42E9-7FE3-D3C8-3FB3D33D3D48}"/>
              </a:ext>
            </a:extLst>
          </p:cNvPr>
          <p:cNvSpPr txBox="1">
            <a:spLocks/>
          </p:cNvSpPr>
          <p:nvPr/>
        </p:nvSpPr>
        <p:spPr>
          <a:xfrm>
            <a:off x="77638" y="974964"/>
            <a:ext cx="5383809" cy="2468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782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80000"/>
              </a:lnSpc>
              <a:buSzPts val="1100"/>
            </a:pPr>
            <a:r>
              <a:rPr lang="es-ES" sz="3800" b="1" dirty="0">
                <a:solidFill>
                  <a:srgbClr val="719BC9"/>
                </a:solidFill>
              </a:rPr>
              <a:t>CONTACTO:</a:t>
            </a:r>
          </a:p>
          <a:p>
            <a:pPr>
              <a:lnSpc>
                <a:spcPct val="80000"/>
              </a:lnSpc>
              <a:buSzPts val="1100"/>
            </a:pPr>
            <a:endParaRPr lang="es-ES" sz="3800" b="1" dirty="0">
              <a:solidFill>
                <a:srgbClr val="719BC9"/>
              </a:solidFill>
            </a:endParaRPr>
          </a:p>
          <a:p>
            <a:pPr>
              <a:lnSpc>
                <a:spcPct val="80000"/>
              </a:lnSpc>
              <a:buSzPts val="1100"/>
            </a:pPr>
            <a:endParaRPr lang="es-ES" sz="3800" b="1" dirty="0">
              <a:solidFill>
                <a:srgbClr val="719BC9"/>
              </a:solidFill>
            </a:endParaRPr>
          </a:p>
          <a:p>
            <a:pPr>
              <a:lnSpc>
                <a:spcPct val="80000"/>
              </a:lnSpc>
              <a:buSzPts val="1100"/>
            </a:pPr>
            <a:endParaRPr lang="es-ES" sz="3800" b="1" dirty="0">
              <a:solidFill>
                <a:srgbClr val="719BC9"/>
              </a:solidFill>
            </a:endParaRPr>
          </a:p>
          <a:p>
            <a:pPr>
              <a:lnSpc>
                <a:spcPct val="80000"/>
              </a:lnSpc>
              <a:buSzPts val="1100"/>
            </a:pPr>
            <a:endParaRPr lang="es-ES" sz="2400" b="1" dirty="0">
              <a:solidFill>
                <a:srgbClr val="719BC9"/>
              </a:solidFill>
            </a:endParaRPr>
          </a:p>
          <a:p>
            <a:pPr>
              <a:lnSpc>
                <a:spcPct val="80000"/>
              </a:lnSpc>
              <a:buSzPts val="1100"/>
            </a:pPr>
            <a:r>
              <a:rPr lang="es-ES" sz="2400" u="sng" dirty="0">
                <a:solidFill>
                  <a:srgbClr val="719BC9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CARMENMOLINAE@GMAIL.COM</a:t>
            </a:r>
            <a:endParaRPr lang="es-ES" sz="2400" u="sng" dirty="0">
              <a:solidFill>
                <a:srgbClr val="719BC9"/>
              </a:solidFill>
            </a:endParaRPr>
          </a:p>
          <a:p>
            <a:pPr>
              <a:lnSpc>
                <a:spcPct val="80000"/>
              </a:lnSpc>
              <a:buSzPts val="1100"/>
            </a:pPr>
            <a:endParaRPr lang="es-ES" sz="2400" b="1" dirty="0">
              <a:solidFill>
                <a:srgbClr val="719BC9"/>
              </a:solidFill>
            </a:endParaRPr>
          </a:p>
          <a:p>
            <a:pPr>
              <a:lnSpc>
                <a:spcPct val="80000"/>
              </a:lnSpc>
              <a:buSzPts val="1100"/>
            </a:pPr>
            <a:r>
              <a:rPr lang="es-ES" sz="2400" b="1" dirty="0">
                <a:solidFill>
                  <a:schemeClr val="accent1"/>
                </a:solidFill>
              </a:rPr>
              <a:t>CARMEN.MOLINAE@REDSALUD.GOB.CL</a:t>
            </a: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CA817E2E-F2B3-F9BA-F8F9-3F9F121C402A}"/>
              </a:ext>
            </a:extLst>
          </p:cNvPr>
          <p:cNvSpPr/>
          <p:nvPr/>
        </p:nvSpPr>
        <p:spPr>
          <a:xfrm>
            <a:off x="-4403" y="6074345"/>
            <a:ext cx="653201" cy="55924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rgbClr val="FFC000"/>
              </a:solidFill>
            </a:endParaRPr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DED8C33F-12EC-3C60-6238-D505E74A97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6792" y="0"/>
            <a:ext cx="66052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35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A5DFBA-AEB5-24D2-CCFC-9ECF3EDF81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91;p13">
            <a:extLst>
              <a:ext uri="{FF2B5EF4-FFF2-40B4-BE49-F238E27FC236}">
                <a16:creationId xmlns:a16="http://schemas.microsoft.com/office/drawing/2014/main" id="{94809B90-AF04-F066-2E21-DA0BB85B53F3}"/>
              </a:ext>
            </a:extLst>
          </p:cNvPr>
          <p:cNvSpPr txBox="1"/>
          <p:nvPr/>
        </p:nvSpPr>
        <p:spPr>
          <a:xfrm>
            <a:off x="709092" y="6495069"/>
            <a:ext cx="4337806" cy="136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s-AR" sz="500" b="1" i="0" u="none" strike="noStrike" cap="none" spc="4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RED DE HUMANIZACIÓN CHILE  </a:t>
            </a:r>
            <a:r>
              <a:rPr lang="es-AR" sz="400" i="0" u="none" strike="noStrike" cap="none" spc="4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Red que busca reflexionar y proponer nuevas posibilidades y oportunidades de desarrollo en la humanización de la salud.</a:t>
            </a:r>
          </a:p>
        </p:txBody>
      </p:sp>
      <p:sp>
        <p:nvSpPr>
          <p:cNvPr id="8" name="Google Shape;84;p13">
            <a:extLst>
              <a:ext uri="{FF2B5EF4-FFF2-40B4-BE49-F238E27FC236}">
                <a16:creationId xmlns:a16="http://schemas.microsoft.com/office/drawing/2014/main" id="{1B326B81-663F-0E78-350F-71551F622937}"/>
              </a:ext>
            </a:extLst>
          </p:cNvPr>
          <p:cNvSpPr txBox="1">
            <a:spLocks/>
          </p:cNvSpPr>
          <p:nvPr/>
        </p:nvSpPr>
        <p:spPr>
          <a:xfrm>
            <a:off x="853747" y="1665394"/>
            <a:ext cx="2278717" cy="756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782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100"/>
            </a:pPr>
            <a:endParaRPr lang="es-ES" sz="3400" b="1" dirty="0">
              <a:solidFill>
                <a:srgbClr val="719BC9"/>
              </a:solidFill>
            </a:endParaRP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6F8D4A32-DA27-C7FB-C016-B7C803E0C1D1}"/>
              </a:ext>
            </a:extLst>
          </p:cNvPr>
          <p:cNvGrpSpPr/>
          <p:nvPr/>
        </p:nvGrpSpPr>
        <p:grpSpPr>
          <a:xfrm>
            <a:off x="9008076" y="6091881"/>
            <a:ext cx="2693418" cy="532735"/>
            <a:chOff x="6092118" y="895505"/>
            <a:chExt cx="4388557" cy="868016"/>
          </a:xfrm>
        </p:grpSpPr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6BE493D4-8D5F-68C4-F874-E725BA67A7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46285" y="999064"/>
              <a:ext cx="834390" cy="675834"/>
            </a:xfrm>
            <a:prstGeom prst="rect">
              <a:avLst/>
            </a:prstGeom>
          </p:spPr>
        </p:pic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2094AB63-A5DD-DDE7-6AC7-D9A3AA6D3D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6885" t="29478" r="18743" b="28132"/>
            <a:stretch>
              <a:fillRect/>
            </a:stretch>
          </p:blipFill>
          <p:spPr>
            <a:xfrm>
              <a:off x="7087788" y="1062769"/>
              <a:ext cx="1103823" cy="561676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85718006-7D06-F5BD-4B62-7151131A307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3637" t="29534" r="3505" b="27828"/>
            <a:stretch>
              <a:fillRect/>
            </a:stretch>
          </p:blipFill>
          <p:spPr>
            <a:xfrm>
              <a:off x="8390524" y="1054583"/>
              <a:ext cx="1056849" cy="485285"/>
            </a:xfrm>
            <a:prstGeom prst="rect">
              <a:avLst/>
            </a:prstGeom>
          </p:spPr>
        </p:pic>
        <p:sp>
          <p:nvSpPr>
            <p:cNvPr id="15" name="Google Shape;94;p13">
              <a:extLst>
                <a:ext uri="{FF2B5EF4-FFF2-40B4-BE49-F238E27FC236}">
                  <a16:creationId xmlns:a16="http://schemas.microsoft.com/office/drawing/2014/main" id="{08D13F9D-5CA9-0E79-7072-E60C228D00FE}"/>
                </a:ext>
              </a:extLst>
            </p:cNvPr>
            <p:cNvSpPr txBox="1"/>
            <p:nvPr/>
          </p:nvSpPr>
          <p:spPr>
            <a:xfrm>
              <a:off x="6092118" y="1320552"/>
              <a:ext cx="796759" cy="2193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dk1"/>
                </a:buClr>
                <a:buSzPts val="1100"/>
              </a:pPr>
              <a:r>
                <a:rPr lang="es-ES" sz="5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AUSPICIAN</a:t>
              </a:r>
              <a:endParaRPr sz="500" dirty="0">
                <a:solidFill>
                  <a:schemeClr val="dk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sym typeface="Calibri"/>
              </a:endParaRPr>
            </a:p>
          </p:txBody>
        </p:sp>
        <p:cxnSp>
          <p:nvCxnSpPr>
            <p:cNvPr id="18" name="Conector recto 17">
              <a:extLst>
                <a:ext uri="{FF2B5EF4-FFF2-40B4-BE49-F238E27FC236}">
                  <a16:creationId xmlns:a16="http://schemas.microsoft.com/office/drawing/2014/main" id="{68ADB928-7B9E-272E-7ED8-08BC79AD4FBD}"/>
                </a:ext>
              </a:extLst>
            </p:cNvPr>
            <p:cNvCxnSpPr/>
            <p:nvPr/>
          </p:nvCxnSpPr>
          <p:spPr>
            <a:xfrm>
              <a:off x="7087788" y="895505"/>
              <a:ext cx="339288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cto 18">
              <a:extLst>
                <a:ext uri="{FF2B5EF4-FFF2-40B4-BE49-F238E27FC236}">
                  <a16:creationId xmlns:a16="http://schemas.microsoft.com/office/drawing/2014/main" id="{E95067F6-8707-AF25-9EE5-ACCF59FE8385}"/>
                </a:ext>
              </a:extLst>
            </p:cNvPr>
            <p:cNvCxnSpPr/>
            <p:nvPr/>
          </p:nvCxnSpPr>
          <p:spPr>
            <a:xfrm>
              <a:off x="7087788" y="1763521"/>
              <a:ext cx="339288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5" name="Imagen 24">
            <a:extLst>
              <a:ext uri="{FF2B5EF4-FFF2-40B4-BE49-F238E27FC236}">
                <a16:creationId xmlns:a16="http://schemas.microsoft.com/office/drawing/2014/main" id="{C4D277AA-1FC0-82E6-6E27-AFD4FEB930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13318"/>
            <a:ext cx="3986213" cy="810567"/>
          </a:xfrm>
          <a:prstGeom prst="rect">
            <a:avLst/>
          </a:prstGeom>
          <a:noFill/>
        </p:spPr>
      </p:pic>
      <p:sp>
        <p:nvSpPr>
          <p:cNvPr id="26" name="Rectángulo 25">
            <a:extLst>
              <a:ext uri="{FF2B5EF4-FFF2-40B4-BE49-F238E27FC236}">
                <a16:creationId xmlns:a16="http://schemas.microsoft.com/office/drawing/2014/main" id="{F8F212C3-96D1-B97F-4339-DC681A7F615B}"/>
              </a:ext>
            </a:extLst>
          </p:cNvPr>
          <p:cNvSpPr/>
          <p:nvPr/>
        </p:nvSpPr>
        <p:spPr>
          <a:xfrm>
            <a:off x="-4403" y="6074345"/>
            <a:ext cx="653201" cy="55924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rgbClr val="FFC000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CFD0BBB-8F1B-7816-2EF3-EB05F9D074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05192" y="218581"/>
            <a:ext cx="1794294" cy="1794294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F6377698-E093-68BE-B068-D3FA2A65FCD8}"/>
              </a:ext>
            </a:extLst>
          </p:cNvPr>
          <p:cNvSpPr txBox="1"/>
          <p:nvPr/>
        </p:nvSpPr>
        <p:spPr>
          <a:xfrm>
            <a:off x="322197" y="2421798"/>
            <a:ext cx="517153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dirty="0"/>
              <a:t>Su objetivo es recuperar o mantener la salud de los pacientes a través de la utilización terapéutica de los componentes sanguíneos, de acuerdo, a la necesidad de cada paciente.</a:t>
            </a:r>
          </a:p>
          <a:p>
            <a:pPr algn="just"/>
            <a:endParaRPr lang="es-ES" dirty="0"/>
          </a:p>
          <a:p>
            <a:pPr algn="just"/>
            <a:r>
              <a:rPr lang="es-ES" dirty="0"/>
              <a:t>En Chile, los equipos de medicina transfusional están compuestos por tecnólogos médicos de medicina transfusional, TENS, médicos hematólogos o inmunólogos.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7C59A52-1F60-F702-4993-B0B9F47062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33083" y="2421798"/>
            <a:ext cx="4839509" cy="316911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AAED9549-D950-607B-7C19-6CBF609012A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173" y="218432"/>
            <a:ext cx="2121653" cy="19843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0462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4B15B-176C-0295-1C33-E690A9CA6A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91;p13">
            <a:extLst>
              <a:ext uri="{FF2B5EF4-FFF2-40B4-BE49-F238E27FC236}">
                <a16:creationId xmlns:a16="http://schemas.microsoft.com/office/drawing/2014/main" id="{E48F3FB0-CA3B-9509-002C-15622F718DF8}"/>
              </a:ext>
            </a:extLst>
          </p:cNvPr>
          <p:cNvSpPr txBox="1"/>
          <p:nvPr/>
        </p:nvSpPr>
        <p:spPr>
          <a:xfrm>
            <a:off x="709092" y="6495069"/>
            <a:ext cx="4337806" cy="136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s-AR" sz="500" b="1" i="0" u="none" strike="noStrike" cap="none" spc="4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RED DE HUMANIZACIÓN CHILE  </a:t>
            </a:r>
            <a:r>
              <a:rPr lang="es-AR" sz="400" i="0" u="none" strike="noStrike" cap="none" spc="4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Red que busca reflexionar y proponer nuevas posibilidades y oportunidades de desarrollo en la humanización de la salud.</a:t>
            </a:r>
          </a:p>
        </p:txBody>
      </p:sp>
      <p:sp>
        <p:nvSpPr>
          <p:cNvPr id="8" name="Google Shape;84;p13">
            <a:extLst>
              <a:ext uri="{FF2B5EF4-FFF2-40B4-BE49-F238E27FC236}">
                <a16:creationId xmlns:a16="http://schemas.microsoft.com/office/drawing/2014/main" id="{1214BC2E-E25C-4B0B-452A-32E4F7FC9B57}"/>
              </a:ext>
            </a:extLst>
          </p:cNvPr>
          <p:cNvSpPr txBox="1">
            <a:spLocks/>
          </p:cNvSpPr>
          <p:nvPr/>
        </p:nvSpPr>
        <p:spPr>
          <a:xfrm>
            <a:off x="853747" y="1665394"/>
            <a:ext cx="2278717" cy="756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782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100"/>
            </a:pPr>
            <a:endParaRPr lang="es-ES" sz="3400" b="1" dirty="0">
              <a:solidFill>
                <a:srgbClr val="719BC9"/>
              </a:solidFill>
            </a:endParaRP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03EF522F-1547-C4E6-252F-A8A2013471C6}"/>
              </a:ext>
            </a:extLst>
          </p:cNvPr>
          <p:cNvGrpSpPr/>
          <p:nvPr/>
        </p:nvGrpSpPr>
        <p:grpSpPr>
          <a:xfrm>
            <a:off x="9008076" y="6091881"/>
            <a:ext cx="2693418" cy="532735"/>
            <a:chOff x="6092118" y="895505"/>
            <a:chExt cx="4388557" cy="868016"/>
          </a:xfrm>
        </p:grpSpPr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86734106-37E7-B6EE-72A4-A26AC81635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46285" y="999064"/>
              <a:ext cx="834390" cy="675834"/>
            </a:xfrm>
            <a:prstGeom prst="rect">
              <a:avLst/>
            </a:prstGeom>
          </p:spPr>
        </p:pic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B5497470-5A78-4E1A-0724-F33C92BE78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6885" t="29478" r="18743" b="28132"/>
            <a:stretch>
              <a:fillRect/>
            </a:stretch>
          </p:blipFill>
          <p:spPr>
            <a:xfrm>
              <a:off x="7087788" y="1062769"/>
              <a:ext cx="1103823" cy="561676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65EBE3BE-A9D5-477A-893C-D93844EBA78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3637" t="29534" r="3505" b="27828"/>
            <a:stretch>
              <a:fillRect/>
            </a:stretch>
          </p:blipFill>
          <p:spPr>
            <a:xfrm>
              <a:off x="8390524" y="1054583"/>
              <a:ext cx="1056849" cy="485285"/>
            </a:xfrm>
            <a:prstGeom prst="rect">
              <a:avLst/>
            </a:prstGeom>
          </p:spPr>
        </p:pic>
        <p:sp>
          <p:nvSpPr>
            <p:cNvPr id="15" name="Google Shape;94;p13">
              <a:extLst>
                <a:ext uri="{FF2B5EF4-FFF2-40B4-BE49-F238E27FC236}">
                  <a16:creationId xmlns:a16="http://schemas.microsoft.com/office/drawing/2014/main" id="{D5AE16DF-89F7-0BDE-A258-1310D436AB8D}"/>
                </a:ext>
              </a:extLst>
            </p:cNvPr>
            <p:cNvSpPr txBox="1"/>
            <p:nvPr/>
          </p:nvSpPr>
          <p:spPr>
            <a:xfrm>
              <a:off x="6092118" y="1320552"/>
              <a:ext cx="796759" cy="2193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dk1"/>
                </a:buClr>
                <a:buSzPts val="1100"/>
              </a:pPr>
              <a:r>
                <a:rPr lang="es-ES" sz="5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AUSPICIAN</a:t>
              </a:r>
              <a:endParaRPr sz="500" dirty="0">
                <a:solidFill>
                  <a:schemeClr val="dk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sym typeface="Calibri"/>
              </a:endParaRPr>
            </a:p>
          </p:txBody>
        </p:sp>
        <p:cxnSp>
          <p:nvCxnSpPr>
            <p:cNvPr id="18" name="Conector recto 17">
              <a:extLst>
                <a:ext uri="{FF2B5EF4-FFF2-40B4-BE49-F238E27FC236}">
                  <a16:creationId xmlns:a16="http://schemas.microsoft.com/office/drawing/2014/main" id="{7FD336DE-4D0D-88B9-6369-5ED3B72191D0}"/>
                </a:ext>
              </a:extLst>
            </p:cNvPr>
            <p:cNvCxnSpPr/>
            <p:nvPr/>
          </p:nvCxnSpPr>
          <p:spPr>
            <a:xfrm>
              <a:off x="7087788" y="895505"/>
              <a:ext cx="339288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cto 18">
              <a:extLst>
                <a:ext uri="{FF2B5EF4-FFF2-40B4-BE49-F238E27FC236}">
                  <a16:creationId xmlns:a16="http://schemas.microsoft.com/office/drawing/2014/main" id="{7E4D1A05-EF50-59AA-FE37-DCDB480421C1}"/>
                </a:ext>
              </a:extLst>
            </p:cNvPr>
            <p:cNvCxnSpPr/>
            <p:nvPr/>
          </p:nvCxnSpPr>
          <p:spPr>
            <a:xfrm>
              <a:off x="7087788" y="1763521"/>
              <a:ext cx="339288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5" name="Imagen 24">
            <a:extLst>
              <a:ext uri="{FF2B5EF4-FFF2-40B4-BE49-F238E27FC236}">
                <a16:creationId xmlns:a16="http://schemas.microsoft.com/office/drawing/2014/main" id="{23C2BDC0-EF30-C121-B759-2106638855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13318"/>
            <a:ext cx="3986213" cy="810567"/>
          </a:xfrm>
          <a:prstGeom prst="rect">
            <a:avLst/>
          </a:prstGeom>
          <a:noFill/>
        </p:spPr>
      </p:pic>
      <p:sp>
        <p:nvSpPr>
          <p:cNvPr id="26" name="Rectángulo 25">
            <a:extLst>
              <a:ext uri="{FF2B5EF4-FFF2-40B4-BE49-F238E27FC236}">
                <a16:creationId xmlns:a16="http://schemas.microsoft.com/office/drawing/2014/main" id="{F96F4DAE-E6FD-4134-762E-80D166D2C31F}"/>
              </a:ext>
            </a:extLst>
          </p:cNvPr>
          <p:cNvSpPr/>
          <p:nvPr/>
        </p:nvSpPr>
        <p:spPr>
          <a:xfrm>
            <a:off x="-4403" y="6074345"/>
            <a:ext cx="653201" cy="55924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rgbClr val="FFC000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9568924-34DA-18D1-6616-954BEC5AF1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05192" y="218581"/>
            <a:ext cx="1794294" cy="1794294"/>
          </a:xfrm>
          <a:prstGeom prst="rect">
            <a:avLst/>
          </a:prstGeom>
        </p:spPr>
      </p:pic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BB23B822-82B0-0B69-A27A-579AA172FB7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9332" y="1403192"/>
            <a:ext cx="9055860" cy="452793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1F7995C-075C-DE04-8767-F239F5B00527}"/>
              </a:ext>
            </a:extLst>
          </p:cNvPr>
          <p:cNvSpPr txBox="1"/>
          <p:nvPr/>
        </p:nvSpPr>
        <p:spPr>
          <a:xfrm>
            <a:off x="4264975" y="516079"/>
            <a:ext cx="41610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600" dirty="0">
                <a:solidFill>
                  <a:schemeClr val="accent1"/>
                </a:solidFill>
              </a:rPr>
              <a:t>Cadena Transfusional</a:t>
            </a:r>
            <a:endParaRPr lang="es-CL" sz="36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145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91;p13">
            <a:extLst>
              <a:ext uri="{FF2B5EF4-FFF2-40B4-BE49-F238E27FC236}">
                <a16:creationId xmlns:a16="http://schemas.microsoft.com/office/drawing/2014/main" id="{5455E6B3-591F-A7C7-D707-BAA7B35E80F8}"/>
              </a:ext>
            </a:extLst>
          </p:cNvPr>
          <p:cNvSpPr txBox="1"/>
          <p:nvPr/>
        </p:nvSpPr>
        <p:spPr>
          <a:xfrm>
            <a:off x="709092" y="6495069"/>
            <a:ext cx="4337806" cy="136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s-AR" sz="500" b="1" i="0" u="none" strike="noStrike" cap="none" spc="4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RED DE HUMANIZACIÓN CHILE  </a:t>
            </a:r>
            <a:r>
              <a:rPr lang="es-AR" sz="400" i="0" u="none" strike="noStrike" cap="none" spc="4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Red que busca reflexionar y proponer nuevas posibilidades y oportunidades de desarrollo en la humanización de la salud.</a:t>
            </a:r>
          </a:p>
        </p:txBody>
      </p:sp>
      <p:sp>
        <p:nvSpPr>
          <p:cNvPr id="8" name="Google Shape;84;p13">
            <a:extLst>
              <a:ext uri="{FF2B5EF4-FFF2-40B4-BE49-F238E27FC236}">
                <a16:creationId xmlns:a16="http://schemas.microsoft.com/office/drawing/2014/main" id="{0E2C2728-012B-97D4-FFE6-18A8155DCEB1}"/>
              </a:ext>
            </a:extLst>
          </p:cNvPr>
          <p:cNvSpPr txBox="1">
            <a:spLocks/>
          </p:cNvSpPr>
          <p:nvPr/>
        </p:nvSpPr>
        <p:spPr>
          <a:xfrm>
            <a:off x="853747" y="1665394"/>
            <a:ext cx="2278717" cy="756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782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100"/>
            </a:pPr>
            <a:endParaRPr lang="es-ES" sz="3400" b="1" dirty="0">
              <a:solidFill>
                <a:srgbClr val="719BC9"/>
              </a:solidFill>
            </a:endParaRP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B00CE028-016B-BD30-A623-9E745B079349}"/>
              </a:ext>
            </a:extLst>
          </p:cNvPr>
          <p:cNvGrpSpPr/>
          <p:nvPr/>
        </p:nvGrpSpPr>
        <p:grpSpPr>
          <a:xfrm>
            <a:off x="9008076" y="6091881"/>
            <a:ext cx="2693418" cy="532735"/>
            <a:chOff x="6092118" y="895505"/>
            <a:chExt cx="4388557" cy="868016"/>
          </a:xfrm>
        </p:grpSpPr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CF497E24-39F9-63C4-44F7-D3DD73320D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46285" y="999064"/>
              <a:ext cx="834390" cy="675834"/>
            </a:xfrm>
            <a:prstGeom prst="rect">
              <a:avLst/>
            </a:prstGeom>
          </p:spPr>
        </p:pic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8874ED8B-35C1-818F-39FA-B93130F921E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6885" t="29478" r="18743" b="28132"/>
            <a:stretch>
              <a:fillRect/>
            </a:stretch>
          </p:blipFill>
          <p:spPr>
            <a:xfrm>
              <a:off x="7087788" y="1062769"/>
              <a:ext cx="1103823" cy="561676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ED7B8A00-7D56-6D57-7DB3-620C3E8A06C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3637" t="29534" r="3505" b="27828"/>
            <a:stretch>
              <a:fillRect/>
            </a:stretch>
          </p:blipFill>
          <p:spPr>
            <a:xfrm>
              <a:off x="8390524" y="1054583"/>
              <a:ext cx="1056849" cy="485285"/>
            </a:xfrm>
            <a:prstGeom prst="rect">
              <a:avLst/>
            </a:prstGeom>
          </p:spPr>
        </p:pic>
        <p:sp>
          <p:nvSpPr>
            <p:cNvPr id="15" name="Google Shape;94;p13">
              <a:extLst>
                <a:ext uri="{FF2B5EF4-FFF2-40B4-BE49-F238E27FC236}">
                  <a16:creationId xmlns:a16="http://schemas.microsoft.com/office/drawing/2014/main" id="{4DE3A356-62A1-74CF-D80A-BFDF09DB51CE}"/>
                </a:ext>
              </a:extLst>
            </p:cNvPr>
            <p:cNvSpPr txBox="1"/>
            <p:nvPr/>
          </p:nvSpPr>
          <p:spPr>
            <a:xfrm>
              <a:off x="6092118" y="1320552"/>
              <a:ext cx="796759" cy="2193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dk1"/>
                </a:buClr>
                <a:buSzPts val="1100"/>
              </a:pPr>
              <a:r>
                <a:rPr lang="es-ES" sz="5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AUSPICIAN</a:t>
              </a:r>
              <a:endParaRPr sz="500" dirty="0">
                <a:solidFill>
                  <a:schemeClr val="dk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sym typeface="Calibri"/>
              </a:endParaRPr>
            </a:p>
          </p:txBody>
        </p:sp>
        <p:cxnSp>
          <p:nvCxnSpPr>
            <p:cNvPr id="18" name="Conector recto 17">
              <a:extLst>
                <a:ext uri="{FF2B5EF4-FFF2-40B4-BE49-F238E27FC236}">
                  <a16:creationId xmlns:a16="http://schemas.microsoft.com/office/drawing/2014/main" id="{3D0DB775-1BD8-A30E-E897-8F059FFD145B}"/>
                </a:ext>
              </a:extLst>
            </p:cNvPr>
            <p:cNvCxnSpPr/>
            <p:nvPr/>
          </p:nvCxnSpPr>
          <p:spPr>
            <a:xfrm>
              <a:off x="7087788" y="895505"/>
              <a:ext cx="339288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cto 18">
              <a:extLst>
                <a:ext uri="{FF2B5EF4-FFF2-40B4-BE49-F238E27FC236}">
                  <a16:creationId xmlns:a16="http://schemas.microsoft.com/office/drawing/2014/main" id="{BEF51694-FBD2-1B73-13E0-8A2A783ED408}"/>
                </a:ext>
              </a:extLst>
            </p:cNvPr>
            <p:cNvCxnSpPr/>
            <p:nvPr/>
          </p:nvCxnSpPr>
          <p:spPr>
            <a:xfrm>
              <a:off x="7087788" y="1763521"/>
              <a:ext cx="339288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5" name="Imagen 24">
            <a:extLst>
              <a:ext uri="{FF2B5EF4-FFF2-40B4-BE49-F238E27FC236}">
                <a16:creationId xmlns:a16="http://schemas.microsoft.com/office/drawing/2014/main" id="{D4ADF45B-3500-0AF8-9F5A-4AEC66937D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13318"/>
            <a:ext cx="3986213" cy="810567"/>
          </a:xfrm>
          <a:prstGeom prst="rect">
            <a:avLst/>
          </a:prstGeom>
          <a:noFill/>
        </p:spPr>
      </p:pic>
      <p:sp>
        <p:nvSpPr>
          <p:cNvPr id="26" name="Rectángulo 25">
            <a:extLst>
              <a:ext uri="{FF2B5EF4-FFF2-40B4-BE49-F238E27FC236}">
                <a16:creationId xmlns:a16="http://schemas.microsoft.com/office/drawing/2014/main" id="{47BF6B08-DDFF-746C-3F94-9252F6D6234B}"/>
              </a:ext>
            </a:extLst>
          </p:cNvPr>
          <p:cNvSpPr/>
          <p:nvPr/>
        </p:nvSpPr>
        <p:spPr>
          <a:xfrm>
            <a:off x="-4403" y="6074345"/>
            <a:ext cx="653201" cy="55924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rgbClr val="FFC000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07AB09F-FF25-3A42-0536-8CB686A09E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05192" y="218581"/>
            <a:ext cx="1794294" cy="179429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9FB3910-F3E0-F149-3BB6-E2FAFA06E136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1698" t="39245" r="19482" b="26290"/>
          <a:stretch/>
        </p:blipFill>
        <p:spPr>
          <a:xfrm>
            <a:off x="709092" y="2018299"/>
            <a:ext cx="9587520" cy="3807215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0C5FA337-EBBC-3086-50A5-2024F546F210}"/>
              </a:ext>
            </a:extLst>
          </p:cNvPr>
          <p:cNvSpPr txBox="1"/>
          <p:nvPr/>
        </p:nvSpPr>
        <p:spPr>
          <a:xfrm>
            <a:off x="414068" y="1210423"/>
            <a:ext cx="969112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00" b="0" i="0" u="none" strike="noStrike" dirty="0">
                <a:solidFill>
                  <a:srgbClr val="3A4D7D"/>
                </a:solidFill>
                <a:effectLst/>
                <a:latin typeface="Arial" panose="020B0604020202020204" pitchFamily="34" charset="0"/>
              </a:rPr>
              <a:t>El equipo de medicina transfusional y la necesidad de autocuidado.</a:t>
            </a:r>
            <a:endParaRPr lang="es-CL" sz="2800" dirty="0"/>
          </a:p>
        </p:txBody>
      </p:sp>
    </p:spTree>
    <p:extLst>
      <p:ext uri="{BB962C8B-B14F-4D97-AF65-F5344CB8AC3E}">
        <p14:creationId xmlns:p14="http://schemas.microsoft.com/office/powerpoint/2010/main" val="38659458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43C67FA-01DC-79F9-7F78-7665F33632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6ACC55A-08F3-42D7-DD6F-1E75F8DA37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95" y="551438"/>
            <a:ext cx="12101609" cy="5755123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64D0DC4-DB35-D3CD-5E1D-2A3A756212A1}"/>
              </a:ext>
            </a:extLst>
          </p:cNvPr>
          <p:cNvSpPr txBox="1"/>
          <p:nvPr/>
        </p:nvSpPr>
        <p:spPr>
          <a:xfrm>
            <a:off x="4293704" y="129488"/>
            <a:ext cx="1872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chemeClr val="accent1"/>
                </a:solidFill>
              </a:rPr>
              <a:t>ATENCIÓN PLENA </a:t>
            </a:r>
            <a:endParaRPr lang="es-CL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635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E4F5D4-8D5B-C4EC-E3BB-6587D9CDC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91;p13">
            <a:extLst>
              <a:ext uri="{FF2B5EF4-FFF2-40B4-BE49-F238E27FC236}">
                <a16:creationId xmlns:a16="http://schemas.microsoft.com/office/drawing/2014/main" id="{DF3C50D5-2F32-CC6D-B4A7-D594E0D83605}"/>
              </a:ext>
            </a:extLst>
          </p:cNvPr>
          <p:cNvSpPr txBox="1"/>
          <p:nvPr/>
        </p:nvSpPr>
        <p:spPr>
          <a:xfrm>
            <a:off x="709092" y="6495069"/>
            <a:ext cx="4337806" cy="136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s-AR" sz="500" b="1" i="0" u="none" strike="noStrike" cap="none" spc="4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RED DE HUMANIZACIÓN CHILE  </a:t>
            </a:r>
            <a:r>
              <a:rPr lang="es-AR" sz="400" i="0" u="none" strike="noStrike" cap="none" spc="4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Red que busca reflexionar y proponer nuevas posibilidades y oportunidades de desarrollo en la humanización de la salud.</a:t>
            </a:r>
          </a:p>
        </p:txBody>
      </p:sp>
      <p:sp>
        <p:nvSpPr>
          <p:cNvPr id="8" name="Google Shape;84;p13">
            <a:extLst>
              <a:ext uri="{FF2B5EF4-FFF2-40B4-BE49-F238E27FC236}">
                <a16:creationId xmlns:a16="http://schemas.microsoft.com/office/drawing/2014/main" id="{BF129468-D18F-AB78-75BD-E92732A059AD}"/>
              </a:ext>
            </a:extLst>
          </p:cNvPr>
          <p:cNvSpPr txBox="1">
            <a:spLocks/>
          </p:cNvSpPr>
          <p:nvPr/>
        </p:nvSpPr>
        <p:spPr>
          <a:xfrm>
            <a:off x="853747" y="1665394"/>
            <a:ext cx="2278717" cy="756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782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100"/>
            </a:pPr>
            <a:endParaRPr lang="es-ES" sz="3400" b="1" dirty="0">
              <a:solidFill>
                <a:srgbClr val="719BC9"/>
              </a:solidFill>
            </a:endParaRP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1D2C0711-B14A-2322-65D4-5B99D28C13B9}"/>
              </a:ext>
            </a:extLst>
          </p:cNvPr>
          <p:cNvGrpSpPr/>
          <p:nvPr/>
        </p:nvGrpSpPr>
        <p:grpSpPr>
          <a:xfrm>
            <a:off x="9008076" y="6091881"/>
            <a:ext cx="2693418" cy="532735"/>
            <a:chOff x="6092118" y="895505"/>
            <a:chExt cx="4388557" cy="868016"/>
          </a:xfrm>
        </p:grpSpPr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5A0E7937-825B-6A4E-172E-B0595743C2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46285" y="999064"/>
              <a:ext cx="834390" cy="675834"/>
            </a:xfrm>
            <a:prstGeom prst="rect">
              <a:avLst/>
            </a:prstGeom>
          </p:spPr>
        </p:pic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37FF0F2C-4013-C96E-334D-940C4FE9F64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6885" t="29478" r="18743" b="28132"/>
            <a:stretch>
              <a:fillRect/>
            </a:stretch>
          </p:blipFill>
          <p:spPr>
            <a:xfrm>
              <a:off x="7087788" y="1062769"/>
              <a:ext cx="1103823" cy="561676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D74F1C21-84BE-E839-4677-640857E251C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3637" t="29534" r="3505" b="27828"/>
            <a:stretch>
              <a:fillRect/>
            </a:stretch>
          </p:blipFill>
          <p:spPr>
            <a:xfrm>
              <a:off x="8390524" y="1054583"/>
              <a:ext cx="1056849" cy="485285"/>
            </a:xfrm>
            <a:prstGeom prst="rect">
              <a:avLst/>
            </a:prstGeom>
          </p:spPr>
        </p:pic>
        <p:sp>
          <p:nvSpPr>
            <p:cNvPr id="15" name="Google Shape;94;p13">
              <a:extLst>
                <a:ext uri="{FF2B5EF4-FFF2-40B4-BE49-F238E27FC236}">
                  <a16:creationId xmlns:a16="http://schemas.microsoft.com/office/drawing/2014/main" id="{9BCC0A02-3C7A-280A-10AC-7D49649831C5}"/>
                </a:ext>
              </a:extLst>
            </p:cNvPr>
            <p:cNvSpPr txBox="1"/>
            <p:nvPr/>
          </p:nvSpPr>
          <p:spPr>
            <a:xfrm>
              <a:off x="6092118" y="1320552"/>
              <a:ext cx="796759" cy="2193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dk1"/>
                </a:buClr>
                <a:buSzPts val="1100"/>
              </a:pPr>
              <a:r>
                <a:rPr lang="es-ES" sz="5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AUSPICIAN</a:t>
              </a:r>
              <a:endParaRPr sz="500" dirty="0">
                <a:solidFill>
                  <a:schemeClr val="dk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sym typeface="Calibri"/>
              </a:endParaRPr>
            </a:p>
          </p:txBody>
        </p:sp>
        <p:cxnSp>
          <p:nvCxnSpPr>
            <p:cNvPr id="18" name="Conector recto 17">
              <a:extLst>
                <a:ext uri="{FF2B5EF4-FFF2-40B4-BE49-F238E27FC236}">
                  <a16:creationId xmlns:a16="http://schemas.microsoft.com/office/drawing/2014/main" id="{042E792F-4782-89DE-A1A6-932B31297939}"/>
                </a:ext>
              </a:extLst>
            </p:cNvPr>
            <p:cNvCxnSpPr/>
            <p:nvPr/>
          </p:nvCxnSpPr>
          <p:spPr>
            <a:xfrm>
              <a:off x="7087788" y="895505"/>
              <a:ext cx="339288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cto 18">
              <a:extLst>
                <a:ext uri="{FF2B5EF4-FFF2-40B4-BE49-F238E27FC236}">
                  <a16:creationId xmlns:a16="http://schemas.microsoft.com/office/drawing/2014/main" id="{6CB8CE0D-7C37-0422-3062-60A30F7B34D9}"/>
                </a:ext>
              </a:extLst>
            </p:cNvPr>
            <p:cNvCxnSpPr/>
            <p:nvPr/>
          </p:nvCxnSpPr>
          <p:spPr>
            <a:xfrm>
              <a:off x="7087788" y="1763521"/>
              <a:ext cx="339288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5" name="Imagen 24">
            <a:extLst>
              <a:ext uri="{FF2B5EF4-FFF2-40B4-BE49-F238E27FC236}">
                <a16:creationId xmlns:a16="http://schemas.microsoft.com/office/drawing/2014/main" id="{A62ADB8F-39FA-FAFC-86B6-D31CA305F2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13318"/>
            <a:ext cx="3986213" cy="810567"/>
          </a:xfrm>
          <a:prstGeom prst="rect">
            <a:avLst/>
          </a:prstGeom>
          <a:noFill/>
        </p:spPr>
      </p:pic>
      <p:sp>
        <p:nvSpPr>
          <p:cNvPr id="26" name="Rectángulo 25">
            <a:extLst>
              <a:ext uri="{FF2B5EF4-FFF2-40B4-BE49-F238E27FC236}">
                <a16:creationId xmlns:a16="http://schemas.microsoft.com/office/drawing/2014/main" id="{407D6FC4-5C7A-5D96-309D-264117365B09}"/>
              </a:ext>
            </a:extLst>
          </p:cNvPr>
          <p:cNvSpPr/>
          <p:nvPr/>
        </p:nvSpPr>
        <p:spPr>
          <a:xfrm>
            <a:off x="-4403" y="6074345"/>
            <a:ext cx="653201" cy="55924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rgbClr val="FFC000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99F4F5B-A804-D0F7-7FFB-3A66FD63DF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05192" y="218581"/>
            <a:ext cx="1794294" cy="179429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512FF503-3AD3-4179-C8A4-A8BBBE8E2DB5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4245" t="29351" r="22104" b="22013"/>
          <a:stretch/>
        </p:blipFill>
        <p:spPr>
          <a:xfrm>
            <a:off x="1035918" y="1295590"/>
            <a:ext cx="8021960" cy="5027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899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D0FED9-8DE2-31E3-7E2C-267EA5ECB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91;p13">
            <a:extLst>
              <a:ext uri="{FF2B5EF4-FFF2-40B4-BE49-F238E27FC236}">
                <a16:creationId xmlns:a16="http://schemas.microsoft.com/office/drawing/2014/main" id="{3A24B39A-9B05-120C-160E-633621261B02}"/>
              </a:ext>
            </a:extLst>
          </p:cNvPr>
          <p:cNvSpPr txBox="1"/>
          <p:nvPr/>
        </p:nvSpPr>
        <p:spPr>
          <a:xfrm>
            <a:off x="709092" y="6495069"/>
            <a:ext cx="4337806" cy="136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s-AR" sz="500" b="1" i="0" u="none" strike="noStrike" cap="none" spc="4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RED DE HUMANIZACIÓN CHILE  </a:t>
            </a:r>
            <a:r>
              <a:rPr lang="es-AR" sz="400" i="0" u="none" strike="noStrike" cap="none" spc="4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Red que busca reflexionar y proponer nuevas posibilidades y oportunidades de desarrollo en la humanización de la salud.</a:t>
            </a:r>
          </a:p>
        </p:txBody>
      </p:sp>
      <p:sp>
        <p:nvSpPr>
          <p:cNvPr id="8" name="Google Shape;84;p13">
            <a:extLst>
              <a:ext uri="{FF2B5EF4-FFF2-40B4-BE49-F238E27FC236}">
                <a16:creationId xmlns:a16="http://schemas.microsoft.com/office/drawing/2014/main" id="{6FF82FFA-D25B-61D4-FD19-AB8674F294DF}"/>
              </a:ext>
            </a:extLst>
          </p:cNvPr>
          <p:cNvSpPr txBox="1">
            <a:spLocks/>
          </p:cNvSpPr>
          <p:nvPr/>
        </p:nvSpPr>
        <p:spPr>
          <a:xfrm>
            <a:off x="853747" y="1665394"/>
            <a:ext cx="2278717" cy="756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782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100"/>
            </a:pPr>
            <a:endParaRPr lang="es-ES" sz="3400" b="1" dirty="0">
              <a:solidFill>
                <a:srgbClr val="719BC9"/>
              </a:solidFill>
            </a:endParaRP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E9675C63-6FA4-7564-54E0-27F1042FE135}"/>
              </a:ext>
            </a:extLst>
          </p:cNvPr>
          <p:cNvGrpSpPr/>
          <p:nvPr/>
        </p:nvGrpSpPr>
        <p:grpSpPr>
          <a:xfrm>
            <a:off x="9008076" y="6091881"/>
            <a:ext cx="2693418" cy="532735"/>
            <a:chOff x="6092118" y="895505"/>
            <a:chExt cx="4388557" cy="868016"/>
          </a:xfrm>
        </p:grpSpPr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8A2B4D3C-0BE4-5F7A-AAF0-4432DB068C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46285" y="999064"/>
              <a:ext cx="834390" cy="675834"/>
            </a:xfrm>
            <a:prstGeom prst="rect">
              <a:avLst/>
            </a:prstGeom>
          </p:spPr>
        </p:pic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C81FBB82-73B2-82FA-875C-7017BAB77A6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6885" t="29478" r="18743" b="28132"/>
            <a:stretch>
              <a:fillRect/>
            </a:stretch>
          </p:blipFill>
          <p:spPr>
            <a:xfrm>
              <a:off x="7087788" y="1062769"/>
              <a:ext cx="1103823" cy="561676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4BE02DFD-E4D8-C673-F73A-D9EEB5818C1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3637" t="29534" r="3505" b="27828"/>
            <a:stretch>
              <a:fillRect/>
            </a:stretch>
          </p:blipFill>
          <p:spPr>
            <a:xfrm>
              <a:off x="8390524" y="1054583"/>
              <a:ext cx="1056849" cy="485285"/>
            </a:xfrm>
            <a:prstGeom prst="rect">
              <a:avLst/>
            </a:prstGeom>
          </p:spPr>
        </p:pic>
        <p:sp>
          <p:nvSpPr>
            <p:cNvPr id="15" name="Google Shape;94;p13">
              <a:extLst>
                <a:ext uri="{FF2B5EF4-FFF2-40B4-BE49-F238E27FC236}">
                  <a16:creationId xmlns:a16="http://schemas.microsoft.com/office/drawing/2014/main" id="{A4CFDA0D-F99E-57C7-37B0-EB3436625B46}"/>
                </a:ext>
              </a:extLst>
            </p:cNvPr>
            <p:cNvSpPr txBox="1"/>
            <p:nvPr/>
          </p:nvSpPr>
          <p:spPr>
            <a:xfrm>
              <a:off x="6092118" y="1320552"/>
              <a:ext cx="796759" cy="2193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dk1"/>
                </a:buClr>
                <a:buSzPts val="1100"/>
              </a:pPr>
              <a:r>
                <a:rPr lang="es-ES" sz="5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AUSPICIAN</a:t>
              </a:r>
              <a:endParaRPr sz="500" dirty="0">
                <a:solidFill>
                  <a:schemeClr val="dk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sym typeface="Calibri"/>
              </a:endParaRPr>
            </a:p>
          </p:txBody>
        </p:sp>
        <p:cxnSp>
          <p:nvCxnSpPr>
            <p:cNvPr id="18" name="Conector recto 17">
              <a:extLst>
                <a:ext uri="{FF2B5EF4-FFF2-40B4-BE49-F238E27FC236}">
                  <a16:creationId xmlns:a16="http://schemas.microsoft.com/office/drawing/2014/main" id="{48C24D15-4E61-DE9D-E9BC-A9FAA97F1B4A}"/>
                </a:ext>
              </a:extLst>
            </p:cNvPr>
            <p:cNvCxnSpPr/>
            <p:nvPr/>
          </p:nvCxnSpPr>
          <p:spPr>
            <a:xfrm>
              <a:off x="7087788" y="895505"/>
              <a:ext cx="339288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cto 18">
              <a:extLst>
                <a:ext uri="{FF2B5EF4-FFF2-40B4-BE49-F238E27FC236}">
                  <a16:creationId xmlns:a16="http://schemas.microsoft.com/office/drawing/2014/main" id="{01F5B5F9-2ACC-7DA7-E99B-4EE15959B195}"/>
                </a:ext>
              </a:extLst>
            </p:cNvPr>
            <p:cNvCxnSpPr/>
            <p:nvPr/>
          </p:nvCxnSpPr>
          <p:spPr>
            <a:xfrm>
              <a:off x="7087788" y="1763521"/>
              <a:ext cx="339288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5" name="Imagen 24">
            <a:extLst>
              <a:ext uri="{FF2B5EF4-FFF2-40B4-BE49-F238E27FC236}">
                <a16:creationId xmlns:a16="http://schemas.microsoft.com/office/drawing/2014/main" id="{8E33DC9D-D521-6090-8859-2E5C8EF039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13318"/>
            <a:ext cx="3986213" cy="810567"/>
          </a:xfrm>
          <a:prstGeom prst="rect">
            <a:avLst/>
          </a:prstGeom>
          <a:noFill/>
        </p:spPr>
      </p:pic>
      <p:sp>
        <p:nvSpPr>
          <p:cNvPr id="26" name="Rectángulo 25">
            <a:extLst>
              <a:ext uri="{FF2B5EF4-FFF2-40B4-BE49-F238E27FC236}">
                <a16:creationId xmlns:a16="http://schemas.microsoft.com/office/drawing/2014/main" id="{6D4A3DA2-4135-681E-6955-D19966A19A3F}"/>
              </a:ext>
            </a:extLst>
          </p:cNvPr>
          <p:cNvSpPr/>
          <p:nvPr/>
        </p:nvSpPr>
        <p:spPr>
          <a:xfrm>
            <a:off x="-4403" y="6074345"/>
            <a:ext cx="653201" cy="55924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rgbClr val="FFC000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DAF3300-0D37-6168-B3B5-068721D7F58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05192" y="218581"/>
            <a:ext cx="1794294" cy="179429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34C1CE8-F5A6-5FB4-D72B-1520C8AB000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3326" t="35314" r="22104" b="26038"/>
          <a:stretch/>
        </p:blipFill>
        <p:spPr>
          <a:xfrm>
            <a:off x="1881720" y="2071482"/>
            <a:ext cx="7126356" cy="347599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406FA52A-D47A-59DA-A902-E77F64EC84B9}"/>
              </a:ext>
            </a:extLst>
          </p:cNvPr>
          <p:cNvSpPr txBox="1"/>
          <p:nvPr/>
        </p:nvSpPr>
        <p:spPr>
          <a:xfrm>
            <a:off x="2091903" y="1337454"/>
            <a:ext cx="71825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dirty="0">
                <a:solidFill>
                  <a:schemeClr val="accent1"/>
                </a:solidFill>
              </a:rPr>
              <a:t>SOLICITUD DE DONANTES DE REPOSICIÓN</a:t>
            </a:r>
            <a:endParaRPr lang="es-CL" sz="3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9275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748F91-95B5-F7D8-1875-CE350DB054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91;p13">
            <a:extLst>
              <a:ext uri="{FF2B5EF4-FFF2-40B4-BE49-F238E27FC236}">
                <a16:creationId xmlns:a16="http://schemas.microsoft.com/office/drawing/2014/main" id="{2D5F50A8-41C4-4A83-ADF9-8CCF316678E0}"/>
              </a:ext>
            </a:extLst>
          </p:cNvPr>
          <p:cNvSpPr txBox="1"/>
          <p:nvPr/>
        </p:nvSpPr>
        <p:spPr>
          <a:xfrm>
            <a:off x="709092" y="6495069"/>
            <a:ext cx="4337806" cy="136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s-AR" sz="500" b="1" i="0" u="none" strike="noStrike" cap="none" spc="4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RED DE HUMANIZACIÓN CHILE  </a:t>
            </a:r>
            <a:r>
              <a:rPr lang="es-AR" sz="400" i="0" u="none" strike="noStrike" cap="none" spc="4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Red que busca reflexionar y proponer nuevas posibilidades y oportunidades de desarrollo en la humanización de la salud.</a:t>
            </a:r>
          </a:p>
        </p:txBody>
      </p:sp>
      <p:sp>
        <p:nvSpPr>
          <p:cNvPr id="8" name="Google Shape;84;p13">
            <a:extLst>
              <a:ext uri="{FF2B5EF4-FFF2-40B4-BE49-F238E27FC236}">
                <a16:creationId xmlns:a16="http://schemas.microsoft.com/office/drawing/2014/main" id="{6CAC6F10-E1ED-C342-2A4F-5BB8A67BA028}"/>
              </a:ext>
            </a:extLst>
          </p:cNvPr>
          <p:cNvSpPr txBox="1">
            <a:spLocks/>
          </p:cNvSpPr>
          <p:nvPr/>
        </p:nvSpPr>
        <p:spPr>
          <a:xfrm>
            <a:off x="853747" y="1665394"/>
            <a:ext cx="2278717" cy="756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782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100"/>
            </a:pPr>
            <a:endParaRPr lang="es-ES" sz="3400" b="1" dirty="0">
              <a:solidFill>
                <a:srgbClr val="719BC9"/>
              </a:solidFill>
            </a:endParaRP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0CB1F854-BC04-B35D-F8F3-29DA6BE66369}"/>
              </a:ext>
            </a:extLst>
          </p:cNvPr>
          <p:cNvGrpSpPr/>
          <p:nvPr/>
        </p:nvGrpSpPr>
        <p:grpSpPr>
          <a:xfrm>
            <a:off x="9008076" y="6091881"/>
            <a:ext cx="2693418" cy="532735"/>
            <a:chOff x="6092118" y="895505"/>
            <a:chExt cx="4388557" cy="868016"/>
          </a:xfrm>
        </p:grpSpPr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CC9E7727-E150-B183-16BF-7F0EB5D40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46285" y="999064"/>
              <a:ext cx="834390" cy="675834"/>
            </a:xfrm>
            <a:prstGeom prst="rect">
              <a:avLst/>
            </a:prstGeom>
          </p:spPr>
        </p:pic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B4F31C57-A65E-E396-DD63-B4EB233698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6885" t="29478" r="18743" b="28132"/>
            <a:stretch>
              <a:fillRect/>
            </a:stretch>
          </p:blipFill>
          <p:spPr>
            <a:xfrm>
              <a:off x="7087788" y="1062769"/>
              <a:ext cx="1103823" cy="561676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498A73E0-3165-8C88-68DF-4AD5577BE26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3637" t="29534" r="3505" b="27828"/>
            <a:stretch>
              <a:fillRect/>
            </a:stretch>
          </p:blipFill>
          <p:spPr>
            <a:xfrm>
              <a:off x="8390524" y="1054583"/>
              <a:ext cx="1056849" cy="485285"/>
            </a:xfrm>
            <a:prstGeom prst="rect">
              <a:avLst/>
            </a:prstGeom>
          </p:spPr>
        </p:pic>
        <p:sp>
          <p:nvSpPr>
            <p:cNvPr id="15" name="Google Shape;94;p13">
              <a:extLst>
                <a:ext uri="{FF2B5EF4-FFF2-40B4-BE49-F238E27FC236}">
                  <a16:creationId xmlns:a16="http://schemas.microsoft.com/office/drawing/2014/main" id="{ED69D81F-2915-0764-66BB-596046AF39C0}"/>
                </a:ext>
              </a:extLst>
            </p:cNvPr>
            <p:cNvSpPr txBox="1"/>
            <p:nvPr/>
          </p:nvSpPr>
          <p:spPr>
            <a:xfrm>
              <a:off x="6092118" y="1320552"/>
              <a:ext cx="796759" cy="2193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dk1"/>
                </a:buClr>
                <a:buSzPts val="1100"/>
              </a:pPr>
              <a:r>
                <a:rPr lang="es-ES" sz="5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AUSPICIAN</a:t>
              </a:r>
              <a:endParaRPr sz="500" dirty="0">
                <a:solidFill>
                  <a:schemeClr val="dk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sym typeface="Calibri"/>
              </a:endParaRPr>
            </a:p>
          </p:txBody>
        </p:sp>
        <p:cxnSp>
          <p:nvCxnSpPr>
            <p:cNvPr id="18" name="Conector recto 17">
              <a:extLst>
                <a:ext uri="{FF2B5EF4-FFF2-40B4-BE49-F238E27FC236}">
                  <a16:creationId xmlns:a16="http://schemas.microsoft.com/office/drawing/2014/main" id="{1C02D9C1-4AB1-93D9-65A2-91329C1D3B91}"/>
                </a:ext>
              </a:extLst>
            </p:cNvPr>
            <p:cNvCxnSpPr/>
            <p:nvPr/>
          </p:nvCxnSpPr>
          <p:spPr>
            <a:xfrm>
              <a:off x="7087788" y="895505"/>
              <a:ext cx="339288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cto 18">
              <a:extLst>
                <a:ext uri="{FF2B5EF4-FFF2-40B4-BE49-F238E27FC236}">
                  <a16:creationId xmlns:a16="http://schemas.microsoft.com/office/drawing/2014/main" id="{E961BD0D-F6AB-83E8-DCE6-F745ECC1A6FB}"/>
                </a:ext>
              </a:extLst>
            </p:cNvPr>
            <p:cNvCxnSpPr/>
            <p:nvPr/>
          </p:nvCxnSpPr>
          <p:spPr>
            <a:xfrm>
              <a:off x="7087788" y="1763521"/>
              <a:ext cx="339288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5" name="Imagen 24">
            <a:extLst>
              <a:ext uri="{FF2B5EF4-FFF2-40B4-BE49-F238E27FC236}">
                <a16:creationId xmlns:a16="http://schemas.microsoft.com/office/drawing/2014/main" id="{0375B0A0-5438-EF5C-360A-54B55EA8A4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13318"/>
            <a:ext cx="3986213" cy="810567"/>
          </a:xfrm>
          <a:prstGeom prst="rect">
            <a:avLst/>
          </a:prstGeom>
          <a:noFill/>
        </p:spPr>
      </p:pic>
      <p:sp>
        <p:nvSpPr>
          <p:cNvPr id="26" name="Rectángulo 25">
            <a:extLst>
              <a:ext uri="{FF2B5EF4-FFF2-40B4-BE49-F238E27FC236}">
                <a16:creationId xmlns:a16="http://schemas.microsoft.com/office/drawing/2014/main" id="{A912870E-7E8A-F368-67AD-CB7DC34DA19F}"/>
              </a:ext>
            </a:extLst>
          </p:cNvPr>
          <p:cNvSpPr/>
          <p:nvPr/>
        </p:nvSpPr>
        <p:spPr>
          <a:xfrm>
            <a:off x="-4403" y="6074345"/>
            <a:ext cx="653201" cy="55924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rgbClr val="FFC000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C16B81D-D6E2-B5E9-1EAE-EE6B43222C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05192" y="218581"/>
            <a:ext cx="1794294" cy="179429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F6FCB6F-F31E-CF47-F4C0-5DE6985940D6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2695" t="27170" r="22104" b="22138"/>
          <a:stretch/>
        </p:blipFill>
        <p:spPr>
          <a:xfrm>
            <a:off x="272844" y="1406837"/>
            <a:ext cx="7426737" cy="468504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0BB8132-982D-5F8F-D38B-E1F23C84ED3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99581" y="2421798"/>
            <a:ext cx="4436942" cy="2905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7425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AAE417-EB3F-5841-6829-A6AA5521C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91;p13">
            <a:extLst>
              <a:ext uri="{FF2B5EF4-FFF2-40B4-BE49-F238E27FC236}">
                <a16:creationId xmlns:a16="http://schemas.microsoft.com/office/drawing/2014/main" id="{17ED0FA1-AEA0-479F-F8F5-14B81A9BDCC3}"/>
              </a:ext>
            </a:extLst>
          </p:cNvPr>
          <p:cNvSpPr txBox="1"/>
          <p:nvPr/>
        </p:nvSpPr>
        <p:spPr>
          <a:xfrm>
            <a:off x="709092" y="6495069"/>
            <a:ext cx="4337806" cy="136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s-AR" sz="500" b="1" i="0" u="none" strike="noStrike" cap="none" spc="4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RED DE HUMANIZACIÓN CHILE  </a:t>
            </a:r>
            <a:r>
              <a:rPr lang="es-AR" sz="400" i="0" u="none" strike="noStrike" cap="none" spc="4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Red que busca reflexionar y proponer nuevas posibilidades y oportunidades de desarrollo en la humanización de la salud.</a:t>
            </a:r>
          </a:p>
        </p:txBody>
      </p:sp>
      <p:sp>
        <p:nvSpPr>
          <p:cNvPr id="8" name="Google Shape;84;p13">
            <a:extLst>
              <a:ext uri="{FF2B5EF4-FFF2-40B4-BE49-F238E27FC236}">
                <a16:creationId xmlns:a16="http://schemas.microsoft.com/office/drawing/2014/main" id="{1906BBB9-205B-F959-DD3A-ED24D140FF8A}"/>
              </a:ext>
            </a:extLst>
          </p:cNvPr>
          <p:cNvSpPr txBox="1">
            <a:spLocks/>
          </p:cNvSpPr>
          <p:nvPr/>
        </p:nvSpPr>
        <p:spPr>
          <a:xfrm>
            <a:off x="853747" y="1665394"/>
            <a:ext cx="2278717" cy="756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782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100"/>
            </a:pPr>
            <a:endParaRPr lang="es-ES" sz="3400" b="1" dirty="0">
              <a:solidFill>
                <a:srgbClr val="719BC9"/>
              </a:solidFill>
            </a:endParaRP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CB79A3CE-E50B-2122-A2C7-8AF4A45CE410}"/>
              </a:ext>
            </a:extLst>
          </p:cNvPr>
          <p:cNvGrpSpPr/>
          <p:nvPr/>
        </p:nvGrpSpPr>
        <p:grpSpPr>
          <a:xfrm>
            <a:off x="9008076" y="6091881"/>
            <a:ext cx="2693418" cy="532735"/>
            <a:chOff x="6092118" y="895505"/>
            <a:chExt cx="4388557" cy="868016"/>
          </a:xfrm>
        </p:grpSpPr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040B83BD-A0C2-A6A8-9184-8215C75C1E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46285" y="999064"/>
              <a:ext cx="834390" cy="675834"/>
            </a:xfrm>
            <a:prstGeom prst="rect">
              <a:avLst/>
            </a:prstGeom>
          </p:spPr>
        </p:pic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458DC3D7-FB14-A221-EC40-C647618396C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6885" t="29478" r="18743" b="28132"/>
            <a:stretch>
              <a:fillRect/>
            </a:stretch>
          </p:blipFill>
          <p:spPr>
            <a:xfrm>
              <a:off x="7087788" y="1062769"/>
              <a:ext cx="1103823" cy="561676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53AC5133-216A-24C5-3186-D60A0412AD7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3637" t="29534" r="3505" b="27828"/>
            <a:stretch>
              <a:fillRect/>
            </a:stretch>
          </p:blipFill>
          <p:spPr>
            <a:xfrm>
              <a:off x="8390524" y="1054583"/>
              <a:ext cx="1056849" cy="485285"/>
            </a:xfrm>
            <a:prstGeom prst="rect">
              <a:avLst/>
            </a:prstGeom>
          </p:spPr>
        </p:pic>
        <p:sp>
          <p:nvSpPr>
            <p:cNvPr id="15" name="Google Shape;94;p13">
              <a:extLst>
                <a:ext uri="{FF2B5EF4-FFF2-40B4-BE49-F238E27FC236}">
                  <a16:creationId xmlns:a16="http://schemas.microsoft.com/office/drawing/2014/main" id="{0A970060-DC54-0877-470C-6D56332466E8}"/>
                </a:ext>
              </a:extLst>
            </p:cNvPr>
            <p:cNvSpPr txBox="1"/>
            <p:nvPr/>
          </p:nvSpPr>
          <p:spPr>
            <a:xfrm>
              <a:off x="6092118" y="1320552"/>
              <a:ext cx="796759" cy="2193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dk1"/>
                </a:buClr>
                <a:buSzPts val="1100"/>
              </a:pPr>
              <a:r>
                <a:rPr lang="es-ES" sz="5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AUSPICIAN</a:t>
              </a:r>
              <a:endParaRPr sz="500" dirty="0">
                <a:solidFill>
                  <a:schemeClr val="dk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sym typeface="Calibri"/>
              </a:endParaRPr>
            </a:p>
          </p:txBody>
        </p:sp>
        <p:cxnSp>
          <p:nvCxnSpPr>
            <p:cNvPr id="18" name="Conector recto 17">
              <a:extLst>
                <a:ext uri="{FF2B5EF4-FFF2-40B4-BE49-F238E27FC236}">
                  <a16:creationId xmlns:a16="http://schemas.microsoft.com/office/drawing/2014/main" id="{0E253935-2BB9-3440-BF17-BABA74CA5F7E}"/>
                </a:ext>
              </a:extLst>
            </p:cNvPr>
            <p:cNvCxnSpPr/>
            <p:nvPr/>
          </p:nvCxnSpPr>
          <p:spPr>
            <a:xfrm>
              <a:off x="7087788" y="895505"/>
              <a:ext cx="339288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cto 18">
              <a:extLst>
                <a:ext uri="{FF2B5EF4-FFF2-40B4-BE49-F238E27FC236}">
                  <a16:creationId xmlns:a16="http://schemas.microsoft.com/office/drawing/2014/main" id="{7D57BD87-AD8E-907D-83D3-2F62913180F0}"/>
                </a:ext>
              </a:extLst>
            </p:cNvPr>
            <p:cNvCxnSpPr/>
            <p:nvPr/>
          </p:nvCxnSpPr>
          <p:spPr>
            <a:xfrm>
              <a:off x="7087788" y="1763521"/>
              <a:ext cx="339288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5" name="Imagen 24">
            <a:extLst>
              <a:ext uri="{FF2B5EF4-FFF2-40B4-BE49-F238E27FC236}">
                <a16:creationId xmlns:a16="http://schemas.microsoft.com/office/drawing/2014/main" id="{97959BDA-7C13-8A50-FCF4-A01F7FA79A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13318"/>
            <a:ext cx="3986213" cy="810567"/>
          </a:xfrm>
          <a:prstGeom prst="rect">
            <a:avLst/>
          </a:prstGeom>
          <a:noFill/>
        </p:spPr>
      </p:pic>
      <p:sp>
        <p:nvSpPr>
          <p:cNvPr id="26" name="Rectángulo 25">
            <a:extLst>
              <a:ext uri="{FF2B5EF4-FFF2-40B4-BE49-F238E27FC236}">
                <a16:creationId xmlns:a16="http://schemas.microsoft.com/office/drawing/2014/main" id="{007E552A-1745-58ED-352F-99BCB1D2355D}"/>
              </a:ext>
            </a:extLst>
          </p:cNvPr>
          <p:cNvSpPr/>
          <p:nvPr/>
        </p:nvSpPr>
        <p:spPr>
          <a:xfrm>
            <a:off x="-4403" y="6074345"/>
            <a:ext cx="653201" cy="55924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rgbClr val="FFC000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1EB4EA0-9F03-FA5E-0D99-CBE5E6A0FE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05192" y="218581"/>
            <a:ext cx="1794294" cy="1794294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AFE2FBF8-7E0D-9809-154D-FF1668B7E9E1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6627" t="10189" r="16156" b="19518"/>
          <a:stretch/>
        </p:blipFill>
        <p:spPr>
          <a:xfrm>
            <a:off x="232914" y="2789176"/>
            <a:ext cx="3278037" cy="248648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C349085-111B-0960-E642-85990C71E650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33679" t="26919" r="24119" b="22516"/>
          <a:stretch/>
        </p:blipFill>
        <p:spPr>
          <a:xfrm>
            <a:off x="2503135" y="1722226"/>
            <a:ext cx="6160060" cy="4151771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70787ED6-F255-A116-D35F-45AE30A4265A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38337" t="11171" r="38514" b="38491"/>
          <a:stretch/>
        </p:blipFill>
        <p:spPr>
          <a:xfrm>
            <a:off x="7596385" y="2067267"/>
            <a:ext cx="2822307" cy="345219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888A9D6-9096-5049-F6B7-ED2C3E4BE77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73367" y="4875063"/>
            <a:ext cx="3476625" cy="13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5800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</TotalTime>
  <Words>508</Words>
  <Application>Microsoft Office PowerPoint</Application>
  <PresentationFormat>Panorámica</PresentationFormat>
  <Paragraphs>72</Paragraphs>
  <Slides>16</Slides>
  <Notes>15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LESLYER HUECHO</dc:creator>
  <cp:lastModifiedBy>Usuario</cp:lastModifiedBy>
  <cp:revision>45</cp:revision>
  <dcterms:created xsi:type="dcterms:W3CDTF">2023-05-18T13:21:46Z</dcterms:created>
  <dcterms:modified xsi:type="dcterms:W3CDTF">2025-08-20T14:59:34Z</dcterms:modified>
</cp:coreProperties>
</file>